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30267275" cy="21396325"/>
  <p:notesSz cx="6858000" cy="9144000"/>
  <p:defaultTextStyle>
    <a:defPPr>
      <a:defRPr lang="en-US"/>
    </a:defPPr>
    <a:lvl1pPr marL="0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1pPr>
    <a:lvl2pPr marL="1205382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2pPr>
    <a:lvl3pPr marL="2410763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3pPr>
    <a:lvl4pPr marL="3616145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4pPr>
    <a:lvl5pPr marL="4821525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5pPr>
    <a:lvl6pPr marL="6026906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6pPr>
    <a:lvl7pPr marL="7232288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7pPr>
    <a:lvl8pPr marL="8437670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8pPr>
    <a:lvl9pPr marL="9643051" algn="l" defTabSz="2410763" rtl="0" eaLnBrk="1" latinLnBrk="0" hangingPunct="1">
      <a:defRPr sz="47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" userDrawn="1">
          <p15:clr>
            <a:srgbClr val="A4A3A4"/>
          </p15:clr>
        </p15:guide>
        <p15:guide id="2" pos="18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57A"/>
    <a:srgbClr val="4B3081"/>
    <a:srgbClr val="434343"/>
    <a:srgbClr val="857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34"/>
    <p:restoredTop sz="93750"/>
  </p:normalViewPr>
  <p:slideViewPr>
    <p:cSldViewPr snapToGrid="0" snapToObjects="1">
      <p:cViewPr>
        <p:scale>
          <a:sx n="51" d="100"/>
          <a:sy n="51" d="100"/>
        </p:scale>
        <p:origin x="856" y="-848"/>
      </p:cViewPr>
      <p:guideLst>
        <p:guide orient="horz" pos="211"/>
        <p:guide pos="18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063F-828A-FE4C-A142-B187AB9A3D7C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0385D-221F-0D4D-8E87-16DE45B54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1pPr>
    <a:lvl2pPr marL="1205382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2pPr>
    <a:lvl3pPr marL="2410763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3pPr>
    <a:lvl4pPr marL="3616145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4pPr>
    <a:lvl5pPr marL="4821525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5pPr>
    <a:lvl6pPr marL="6026906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6pPr>
    <a:lvl7pPr marL="7232288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7pPr>
    <a:lvl8pPr marL="8437670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8pPr>
    <a:lvl9pPr marL="9643051" algn="l" defTabSz="2410763" rtl="0" eaLnBrk="1" latinLnBrk="0" hangingPunct="1">
      <a:defRPr sz="31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385D-221F-0D4D-8E87-16DE45B54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3501669"/>
            <a:ext cx="25727184" cy="7449091"/>
          </a:xfrm>
        </p:spPr>
        <p:txBody>
          <a:bodyPr anchor="b"/>
          <a:lstStyle>
            <a:lvl1pPr algn="ctr">
              <a:defRPr sz="18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11238025"/>
            <a:ext cx="22700456" cy="5165824"/>
          </a:xfrm>
        </p:spPr>
        <p:txBody>
          <a:bodyPr/>
          <a:lstStyle>
            <a:lvl1pPr marL="0" indent="0" algn="ctr">
              <a:buNone/>
              <a:defRPr sz="7488"/>
            </a:lvl1pPr>
            <a:lvl2pPr marL="1426418" indent="0" algn="ctr">
              <a:buNone/>
              <a:defRPr sz="6240"/>
            </a:lvl2pPr>
            <a:lvl3pPr marL="2852837" indent="0" algn="ctr">
              <a:buNone/>
              <a:defRPr sz="5616"/>
            </a:lvl3pPr>
            <a:lvl4pPr marL="4279255" indent="0" algn="ctr">
              <a:buNone/>
              <a:defRPr sz="4992"/>
            </a:lvl4pPr>
            <a:lvl5pPr marL="5705673" indent="0" algn="ctr">
              <a:buNone/>
              <a:defRPr sz="4992"/>
            </a:lvl5pPr>
            <a:lvl6pPr marL="7132091" indent="0" algn="ctr">
              <a:buNone/>
              <a:defRPr sz="4992"/>
            </a:lvl6pPr>
            <a:lvl7pPr marL="8558510" indent="0" algn="ctr">
              <a:buNone/>
              <a:defRPr sz="4992"/>
            </a:lvl7pPr>
            <a:lvl8pPr marL="9984928" indent="0" algn="ctr">
              <a:buNone/>
              <a:defRPr sz="4992"/>
            </a:lvl8pPr>
            <a:lvl9pPr marL="11411346" indent="0" algn="ctr">
              <a:buNone/>
              <a:defRPr sz="49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1139156"/>
            <a:ext cx="6526381" cy="181323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1139156"/>
            <a:ext cx="19200803" cy="181323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5334229"/>
            <a:ext cx="26105525" cy="8900275"/>
          </a:xfrm>
        </p:spPr>
        <p:txBody>
          <a:bodyPr anchor="b"/>
          <a:lstStyle>
            <a:lvl1pPr>
              <a:defRPr sz="18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14318704"/>
            <a:ext cx="26105525" cy="4680445"/>
          </a:xfrm>
        </p:spPr>
        <p:txBody>
          <a:bodyPr/>
          <a:lstStyle>
            <a:lvl1pPr marL="0" indent="0">
              <a:buNone/>
              <a:defRPr sz="7488">
                <a:solidFill>
                  <a:schemeClr val="tx1"/>
                </a:solidFill>
              </a:defRPr>
            </a:lvl1pPr>
            <a:lvl2pPr marL="1426418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2pPr>
            <a:lvl3pPr marL="2852837" indent="0">
              <a:buNone/>
              <a:defRPr sz="5616">
                <a:solidFill>
                  <a:schemeClr val="tx1">
                    <a:tint val="75000"/>
                  </a:schemeClr>
                </a:solidFill>
              </a:defRPr>
            </a:lvl3pPr>
            <a:lvl4pPr marL="4279255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4pPr>
            <a:lvl5pPr marL="5705673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5pPr>
            <a:lvl6pPr marL="7132091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6pPr>
            <a:lvl7pPr marL="8558510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7pPr>
            <a:lvl8pPr marL="9984928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8pPr>
            <a:lvl9pPr marL="11411346" indent="0">
              <a:buNone/>
              <a:defRPr sz="4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3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5695781"/>
            <a:ext cx="12863592" cy="13575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5695781"/>
            <a:ext cx="12863592" cy="13575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0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1139161"/>
            <a:ext cx="26105525" cy="41356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5245073"/>
            <a:ext cx="12804474" cy="2570529"/>
          </a:xfrm>
        </p:spPr>
        <p:txBody>
          <a:bodyPr anchor="b"/>
          <a:lstStyle>
            <a:lvl1pPr marL="0" indent="0">
              <a:buNone/>
              <a:defRPr sz="7488" b="1"/>
            </a:lvl1pPr>
            <a:lvl2pPr marL="1426418" indent="0">
              <a:buNone/>
              <a:defRPr sz="6240" b="1"/>
            </a:lvl2pPr>
            <a:lvl3pPr marL="2852837" indent="0">
              <a:buNone/>
              <a:defRPr sz="5616" b="1"/>
            </a:lvl3pPr>
            <a:lvl4pPr marL="4279255" indent="0">
              <a:buNone/>
              <a:defRPr sz="4992" b="1"/>
            </a:lvl4pPr>
            <a:lvl5pPr marL="5705673" indent="0">
              <a:buNone/>
              <a:defRPr sz="4992" b="1"/>
            </a:lvl5pPr>
            <a:lvl6pPr marL="7132091" indent="0">
              <a:buNone/>
              <a:defRPr sz="4992" b="1"/>
            </a:lvl6pPr>
            <a:lvl7pPr marL="8558510" indent="0">
              <a:buNone/>
              <a:defRPr sz="4992" b="1"/>
            </a:lvl7pPr>
            <a:lvl8pPr marL="9984928" indent="0">
              <a:buNone/>
              <a:defRPr sz="4992" b="1"/>
            </a:lvl8pPr>
            <a:lvl9pPr marL="11411346" indent="0">
              <a:buNone/>
              <a:defRPr sz="49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7815602"/>
            <a:ext cx="12804474" cy="114955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5245073"/>
            <a:ext cx="12867534" cy="2570529"/>
          </a:xfrm>
        </p:spPr>
        <p:txBody>
          <a:bodyPr anchor="b"/>
          <a:lstStyle>
            <a:lvl1pPr marL="0" indent="0">
              <a:buNone/>
              <a:defRPr sz="7488" b="1"/>
            </a:lvl1pPr>
            <a:lvl2pPr marL="1426418" indent="0">
              <a:buNone/>
              <a:defRPr sz="6240" b="1"/>
            </a:lvl2pPr>
            <a:lvl3pPr marL="2852837" indent="0">
              <a:buNone/>
              <a:defRPr sz="5616" b="1"/>
            </a:lvl3pPr>
            <a:lvl4pPr marL="4279255" indent="0">
              <a:buNone/>
              <a:defRPr sz="4992" b="1"/>
            </a:lvl4pPr>
            <a:lvl5pPr marL="5705673" indent="0">
              <a:buNone/>
              <a:defRPr sz="4992" b="1"/>
            </a:lvl5pPr>
            <a:lvl6pPr marL="7132091" indent="0">
              <a:buNone/>
              <a:defRPr sz="4992" b="1"/>
            </a:lvl6pPr>
            <a:lvl7pPr marL="8558510" indent="0">
              <a:buNone/>
              <a:defRPr sz="4992" b="1"/>
            </a:lvl7pPr>
            <a:lvl8pPr marL="9984928" indent="0">
              <a:buNone/>
              <a:defRPr sz="4992" b="1"/>
            </a:lvl8pPr>
            <a:lvl9pPr marL="11411346" indent="0">
              <a:buNone/>
              <a:defRPr sz="499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7815602"/>
            <a:ext cx="12867534" cy="114955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8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5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1426422"/>
            <a:ext cx="9761984" cy="4992476"/>
          </a:xfrm>
        </p:spPr>
        <p:txBody>
          <a:bodyPr anchor="b"/>
          <a:lstStyle>
            <a:lvl1pPr>
              <a:defRPr sz="99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3080679"/>
            <a:ext cx="15322808" cy="15205259"/>
          </a:xfrm>
        </p:spPr>
        <p:txBody>
          <a:bodyPr/>
          <a:lstStyle>
            <a:lvl1pPr>
              <a:defRPr sz="9984"/>
            </a:lvl1pPr>
            <a:lvl2pPr>
              <a:defRPr sz="8736"/>
            </a:lvl2pPr>
            <a:lvl3pPr>
              <a:defRPr sz="7488"/>
            </a:lvl3pPr>
            <a:lvl4pPr>
              <a:defRPr sz="6240"/>
            </a:lvl4pPr>
            <a:lvl5pPr>
              <a:defRPr sz="6240"/>
            </a:lvl5pPr>
            <a:lvl6pPr>
              <a:defRPr sz="6240"/>
            </a:lvl6pPr>
            <a:lvl7pPr>
              <a:defRPr sz="6240"/>
            </a:lvl7pPr>
            <a:lvl8pPr>
              <a:defRPr sz="6240"/>
            </a:lvl8pPr>
            <a:lvl9pPr>
              <a:defRPr sz="62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6418897"/>
            <a:ext cx="9761984" cy="11891802"/>
          </a:xfrm>
        </p:spPr>
        <p:txBody>
          <a:bodyPr/>
          <a:lstStyle>
            <a:lvl1pPr marL="0" indent="0">
              <a:buNone/>
              <a:defRPr sz="4992"/>
            </a:lvl1pPr>
            <a:lvl2pPr marL="1426418" indent="0">
              <a:buNone/>
              <a:defRPr sz="4368"/>
            </a:lvl2pPr>
            <a:lvl3pPr marL="2852837" indent="0">
              <a:buNone/>
              <a:defRPr sz="3744"/>
            </a:lvl3pPr>
            <a:lvl4pPr marL="4279255" indent="0">
              <a:buNone/>
              <a:defRPr sz="3120"/>
            </a:lvl4pPr>
            <a:lvl5pPr marL="5705673" indent="0">
              <a:buNone/>
              <a:defRPr sz="3120"/>
            </a:lvl5pPr>
            <a:lvl6pPr marL="7132091" indent="0">
              <a:buNone/>
              <a:defRPr sz="3120"/>
            </a:lvl6pPr>
            <a:lvl7pPr marL="8558510" indent="0">
              <a:buNone/>
              <a:defRPr sz="3120"/>
            </a:lvl7pPr>
            <a:lvl8pPr marL="9984928" indent="0">
              <a:buNone/>
              <a:defRPr sz="3120"/>
            </a:lvl8pPr>
            <a:lvl9pPr marL="11411346" indent="0">
              <a:buNone/>
              <a:defRPr sz="31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1426422"/>
            <a:ext cx="9761984" cy="4992476"/>
          </a:xfrm>
        </p:spPr>
        <p:txBody>
          <a:bodyPr anchor="b"/>
          <a:lstStyle>
            <a:lvl1pPr>
              <a:defRPr sz="99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3080679"/>
            <a:ext cx="15322808" cy="15205259"/>
          </a:xfrm>
        </p:spPr>
        <p:txBody>
          <a:bodyPr anchor="t"/>
          <a:lstStyle>
            <a:lvl1pPr marL="0" indent="0">
              <a:buNone/>
              <a:defRPr sz="9984"/>
            </a:lvl1pPr>
            <a:lvl2pPr marL="1426418" indent="0">
              <a:buNone/>
              <a:defRPr sz="8736"/>
            </a:lvl2pPr>
            <a:lvl3pPr marL="2852837" indent="0">
              <a:buNone/>
              <a:defRPr sz="7488"/>
            </a:lvl3pPr>
            <a:lvl4pPr marL="4279255" indent="0">
              <a:buNone/>
              <a:defRPr sz="6240"/>
            </a:lvl4pPr>
            <a:lvl5pPr marL="5705673" indent="0">
              <a:buNone/>
              <a:defRPr sz="6240"/>
            </a:lvl5pPr>
            <a:lvl6pPr marL="7132091" indent="0">
              <a:buNone/>
              <a:defRPr sz="6240"/>
            </a:lvl6pPr>
            <a:lvl7pPr marL="8558510" indent="0">
              <a:buNone/>
              <a:defRPr sz="6240"/>
            </a:lvl7pPr>
            <a:lvl8pPr marL="9984928" indent="0">
              <a:buNone/>
              <a:defRPr sz="6240"/>
            </a:lvl8pPr>
            <a:lvl9pPr marL="11411346" indent="0">
              <a:buNone/>
              <a:defRPr sz="6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6418897"/>
            <a:ext cx="9761984" cy="11891802"/>
          </a:xfrm>
        </p:spPr>
        <p:txBody>
          <a:bodyPr/>
          <a:lstStyle>
            <a:lvl1pPr marL="0" indent="0">
              <a:buNone/>
              <a:defRPr sz="4992"/>
            </a:lvl1pPr>
            <a:lvl2pPr marL="1426418" indent="0">
              <a:buNone/>
              <a:defRPr sz="4368"/>
            </a:lvl2pPr>
            <a:lvl3pPr marL="2852837" indent="0">
              <a:buNone/>
              <a:defRPr sz="3744"/>
            </a:lvl3pPr>
            <a:lvl4pPr marL="4279255" indent="0">
              <a:buNone/>
              <a:defRPr sz="3120"/>
            </a:lvl4pPr>
            <a:lvl5pPr marL="5705673" indent="0">
              <a:buNone/>
              <a:defRPr sz="3120"/>
            </a:lvl5pPr>
            <a:lvl6pPr marL="7132091" indent="0">
              <a:buNone/>
              <a:defRPr sz="3120"/>
            </a:lvl6pPr>
            <a:lvl7pPr marL="8558510" indent="0">
              <a:buNone/>
              <a:defRPr sz="3120"/>
            </a:lvl7pPr>
            <a:lvl8pPr marL="9984928" indent="0">
              <a:buNone/>
              <a:defRPr sz="3120"/>
            </a:lvl8pPr>
            <a:lvl9pPr marL="11411346" indent="0">
              <a:buNone/>
              <a:defRPr sz="31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2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1139161"/>
            <a:ext cx="26105525" cy="4135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5695781"/>
            <a:ext cx="26105525" cy="1357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19831228"/>
            <a:ext cx="6810137" cy="1139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A375-F7FB-9442-A062-269B62D71CD9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19831228"/>
            <a:ext cx="10215205" cy="1139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19831228"/>
            <a:ext cx="6810137" cy="1139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52837" rtl="0" eaLnBrk="1" latinLnBrk="0" hangingPunct="1">
        <a:lnSpc>
          <a:spcPct val="90000"/>
        </a:lnSpc>
        <a:spcBef>
          <a:spcPct val="0"/>
        </a:spcBef>
        <a:buNone/>
        <a:defRPr sz="137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3209" indent="-713209" algn="l" defTabSz="2852837" rtl="0" eaLnBrk="1" latinLnBrk="0" hangingPunct="1">
        <a:lnSpc>
          <a:spcPct val="90000"/>
        </a:lnSpc>
        <a:spcBef>
          <a:spcPts val="3120"/>
        </a:spcBef>
        <a:buFont typeface="Arial" panose="020B0604020202020204" pitchFamily="34" charset="0"/>
        <a:buChar char="•"/>
        <a:defRPr sz="8736" kern="1200">
          <a:solidFill>
            <a:schemeClr val="tx1"/>
          </a:solidFill>
          <a:latin typeface="+mn-lt"/>
          <a:ea typeface="+mn-ea"/>
          <a:cs typeface="+mn-cs"/>
        </a:defRPr>
      </a:lvl1pPr>
      <a:lvl2pPr marL="2139627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7488" kern="1200">
          <a:solidFill>
            <a:schemeClr val="tx1"/>
          </a:solidFill>
          <a:latin typeface="+mn-lt"/>
          <a:ea typeface="+mn-ea"/>
          <a:cs typeface="+mn-cs"/>
        </a:defRPr>
      </a:lvl2pPr>
      <a:lvl3pPr marL="3566046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6240" kern="1200">
          <a:solidFill>
            <a:schemeClr val="tx1"/>
          </a:solidFill>
          <a:latin typeface="+mn-lt"/>
          <a:ea typeface="+mn-ea"/>
          <a:cs typeface="+mn-cs"/>
        </a:defRPr>
      </a:lvl3pPr>
      <a:lvl4pPr marL="4992464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4pPr>
      <a:lvl5pPr marL="6418882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5pPr>
      <a:lvl6pPr marL="7845301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6pPr>
      <a:lvl7pPr marL="9271719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7pPr>
      <a:lvl8pPr marL="10698137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8pPr>
      <a:lvl9pPr marL="12124555" indent="-713209" algn="l" defTabSz="2852837" rtl="0" eaLnBrk="1" latinLnBrk="0" hangingPunct="1">
        <a:lnSpc>
          <a:spcPct val="90000"/>
        </a:lnSpc>
        <a:spcBef>
          <a:spcPts val="156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1pPr>
      <a:lvl2pPr marL="1426418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2pPr>
      <a:lvl3pPr marL="2852837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3pPr>
      <a:lvl4pPr marL="4279255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4pPr>
      <a:lvl5pPr marL="5705673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5pPr>
      <a:lvl6pPr marL="7132091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6pPr>
      <a:lvl7pPr marL="8558510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7pPr>
      <a:lvl8pPr marL="9984928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8pPr>
      <a:lvl9pPr marL="11411346" algn="l" defTabSz="2852837" rtl="0" eaLnBrk="1" latinLnBrk="0" hangingPunct="1">
        <a:defRPr sz="5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5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13" y="20417454"/>
            <a:ext cx="5866373" cy="76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8122" y="20346272"/>
            <a:ext cx="3589934" cy="866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8422" y="273600"/>
            <a:ext cx="2393839" cy="23938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7266" y="20485718"/>
            <a:ext cx="11298704" cy="7113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60472" tIns="106981" rIns="160472" bIns="106981" rtlCol="0">
            <a:spAutoFit/>
          </a:bodyPr>
          <a:lstStyle/>
          <a:p>
            <a:pPr algn="ctr"/>
            <a:r>
              <a:rPr lang="en-US" sz="1609" dirty="0">
                <a:latin typeface="Encode Sans Normal Light" charset="0"/>
                <a:ea typeface="Encode Sans Normal Light" charset="0"/>
                <a:cs typeface="Encode Sans Normal Light" charset="0"/>
              </a:rPr>
              <a:t>This work is supported by NSF IGERT grant DGE-1258485, the eScience Institute at UW, Planet Labs Research, the ESIP Incubator program, the NASA Terrestrial Hydrology program, and the NSF Graduate Research Fellowship Program.</a:t>
            </a:r>
          </a:p>
        </p:txBody>
      </p:sp>
      <p:sp>
        <p:nvSpPr>
          <p:cNvPr id="8" name="Text Box 402"/>
          <p:cNvSpPr txBox="1">
            <a:spLocks noChangeArrowheads="1"/>
          </p:cNvSpPr>
          <p:nvPr/>
        </p:nvSpPr>
        <p:spPr bwMode="auto">
          <a:xfrm>
            <a:off x="320144" y="287549"/>
            <a:ext cx="26945602" cy="153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3478" tIns="26739" rIns="53478" bIns="26739">
            <a:spAutoFit/>
          </a:bodyPr>
          <a:lstStyle>
            <a:lvl1pPr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/>
            <a:r>
              <a:rPr lang="en-US" altLang="en-US" sz="4800" b="0" dirty="0">
                <a:solidFill>
                  <a:srgbClr val="4B3081"/>
                </a:solidFill>
                <a:latin typeface="Encode Sans Normal ExtraBold" charset="0"/>
                <a:ea typeface="Encode Sans Normal ExtraBold" charset="0"/>
                <a:cs typeface="Encode Sans Normal ExtraBold" charset="0"/>
              </a:rPr>
              <a:t>Assessing High-Resolution CubeSat Imagery to Infer Detailed Snow-Covered Areas for Studying Changes in Mountain Ecosystems</a:t>
            </a:r>
          </a:p>
        </p:txBody>
      </p:sp>
      <p:sp>
        <p:nvSpPr>
          <p:cNvPr id="9" name="Text Box 402"/>
          <p:cNvSpPr txBox="1">
            <a:spLocks noChangeArrowheads="1"/>
          </p:cNvSpPr>
          <p:nvPr/>
        </p:nvSpPr>
        <p:spPr bwMode="auto">
          <a:xfrm>
            <a:off x="1291112" y="1906215"/>
            <a:ext cx="23391087" cy="75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3478" tIns="26739" rIns="53478" bIns="26739">
            <a:spAutoFit/>
          </a:bodyPr>
          <a:lstStyle>
            <a:lvl1pPr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/>
            <a:r>
              <a:rPr lang="en-US" sz="2574" dirty="0">
                <a:solidFill>
                  <a:srgbClr val="434343"/>
                </a:solidFill>
                <a:latin typeface="Encode Sans Normal" charset="0"/>
                <a:ea typeface="Encode Sans Normal" charset="0"/>
                <a:cs typeface="Encode Sans Normal" charset="0"/>
              </a:rPr>
              <a:t>Anthony Cannistra and Nicoleta </a:t>
            </a:r>
            <a:r>
              <a:rPr lang="en-US" sz="2574" dirty="0" err="1">
                <a:solidFill>
                  <a:srgbClr val="434343"/>
                </a:solidFill>
                <a:latin typeface="Encode Sans Normal" charset="0"/>
                <a:ea typeface="Encode Sans Normal" charset="0"/>
                <a:cs typeface="Encode Sans Normal" charset="0"/>
              </a:rPr>
              <a:t>Cristea</a:t>
            </a:r>
            <a:endParaRPr lang="en-US" sz="2574" dirty="0">
              <a:solidFill>
                <a:srgbClr val="434343"/>
              </a:solidFill>
              <a:latin typeface="Encode Sans Normal" charset="0"/>
              <a:ea typeface="Encode Sans Normal" charset="0"/>
              <a:cs typeface="Encode Sans Normal" charset="0"/>
            </a:endParaRPr>
          </a:p>
          <a:p>
            <a:pPr algn="ctr"/>
            <a:r>
              <a:rPr lang="en-US" altLang="en-US" sz="1989" b="0" dirty="0">
                <a:solidFill>
                  <a:srgbClr val="434343"/>
                </a:solidFill>
                <a:latin typeface="Encode Sans Normal" panose="02000000000000000000" pitchFamily="2" charset="77"/>
                <a:ea typeface="Courier New" charset="0"/>
                <a:cs typeface="Courier New" charset="0"/>
              </a:rPr>
              <a:t>University of Washington, Seattle – </a:t>
            </a:r>
            <a:r>
              <a:rPr lang="en-US" altLang="en-US" sz="1989" dirty="0" err="1">
                <a:solidFill>
                  <a:srgbClr val="434343"/>
                </a:solidFill>
                <a:latin typeface="Courier New" charset="0"/>
                <a:ea typeface="Courier New" charset="0"/>
                <a:cs typeface="Courier New" charset="0"/>
              </a:rPr>
              <a:t>tonycan@uw.edu</a:t>
            </a:r>
            <a:endParaRPr lang="en-US" altLang="en-US" sz="1989" dirty="0">
              <a:solidFill>
                <a:srgbClr val="434343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202" y="20237604"/>
            <a:ext cx="1122762" cy="1128630"/>
          </a:xfrm>
          <a:prstGeom prst="rect">
            <a:avLst/>
          </a:prstGeom>
        </p:spPr>
      </p:pic>
      <p:pic>
        <p:nvPicPr>
          <p:cNvPr id="79" name="Shape 61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57875" y="20394320"/>
            <a:ext cx="1768413" cy="86429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AutoShape 28" descr="data:image/png;base64,iVBORw0KGgoAAAANSUhEUgAAAcUAAAExCAYAAAANwrmLAAAABHNCSVQICAgIfAhkiAAAAAlwSFlzAAALEgAACxIB0t1+/AAAADl0RVh0U29mdHdhcmUAbWF0cGxvdGxpYiB2ZXJzaW9uIDIuMi4yLCBodHRwOi8vbWF0cGxvdGxpYi5vcmcvhp/UCwAAIABJREFUeJzsvXt0G1d+5/m5qCqgQAAkQIIkKIIiKVLWi3pasmRL7Va7/exud7qzfTbJpGfSk+yZPZndzc7u7GYeuzPZmZNNZrKzu5mdM7OzZ3dOkk5m0p3udLo7Tvzstt2WbcmS9aQkyqREUgRFkAQJkCgQBVQV7v5RRQqQ5bYky7bsrs85dQhU3aq6VSjii9/v/n6/K6SU+Pj4+Pj4+EDg4+6Aj4+Pj4/PvYIvij4+Pj4+Ph6+KPr4+Pj4+Hj4oujj4+Pj4+Phi6KPj4+Pj4+HL4o+Pj4+Pj4evij6+PjcFCHEYSHE+Y+7Hz4+HyW+KPp8IIQQE0KIshDCEEJkhRB/KISI3tBmrxDiGSFEXghREEJcEEL8r0KIhLf9G0IIxzuGIYS4IoT49Z9yzsNCiMyHfW0fJkKIbUKIJSHEfTes/5EQ4nc/rn7VI6V8RUq5bfW9ECIjhDh8N44thHhUCDFxk/VHhBDf8F4nvOcpK4RYFkJcEkL8Dze0F0KISSHE2bvRLx8fXxR97gZPSymjwC5gN/CPVjcIIR4CXgFeBzZLKePAk4AN7Kw7xptSyqh3nK8BvyeE2P0R9f8jR0p5HvhXwH8QQggAIcSvAd3AP/s4+3YP8X8BQWAzEAe+Aly5oc0jQCuw+dP8vPh8dPii6HPXkFJmgedxxXGV3wP+QEr5u1LKWa/dVSnlb0kpX3mP45wELgJbbuW8QohXhBC/LYR4w7M0/1II0SaE+I+ehXFcCNFX1/5fCyGmvG1vCyE+U7ctLIT4I8+qvSiE+M16q1QIsU4I8edCiHkhxLgQ4jdu+Qa9m98FosDfFUJ0Av8S+FUppemd65AQ4oRnUb4lhNhf149f86z0omdZ/2Ldtv9CCDHiXcOzQogeb70qhJBCiF8XQlz29v0tIcRGIcRR7378qRBC89qvWXNCiD8F1gHPevf4v/fWH/T2LQghTgshHv4A9+NG9gH/SUpZkFLWpJQXpZTfu6HNrwDfA57zXvv4fDCklP7iL3e8ABPAo97rNHAO+Nfe+wjgAIff5xjfAI7Uvd8HFID73qP9YSBT9/4VYAwYAFqAC8A7wKOACnwTV5hX238daPO2/X0gC+jetn8BvAokvOs5u3ou3B+RbwP/FNeC2YBruTzxAe7fbmAReBH4/br1SWAJ+CWvn18HFrx+NXvbNnptu4Ct3uuvAZeATd5+/wvwmrdNBSSuiMSAHUDVO3efd+wR4Je99o8CE3V9ytR/lkCP16cnvHvzJJAD2m7huhuOXbf+CPAN7/Ufes/TN1av9Ya2UcAAHgd+AZgF1I/7f8JfPtmLbyn63A2+L4QoAlPAHPBb3voE7pdldrWhEOL3PKuiJIT4n+uOccBbbwBvAX8MjN5GH/5ASnlZSrkEPAtcllK+JKW0ge/gig8AUso/kVIuSCltKeX/DoRwRQTgPwd+R0qZl1JmcF14q+wD2qWU/1xKWZVSXgH+X+AXuUOklKeA/4BrFf/juk1PA+ellH/q9fNPcAX4i6u7AkNCCF1KOSOlvOCt/y+9/l/yrv23gQeEEN11x/6XUsqilPIsrkX+nJRyQkqZx7X0b9UN+beAH0opn5euJfcccAZXHO8Gfxf4NvAbwEUhxKgQ4vG67V/DFcUfAT8EmoCn7tK5fX5G8UXR527wFSllDNeC24xr5QDkgRquJQOAlPI3pTuu+Be4lssqR6WUcemOKaaAbcDv3EYfZutel2/yfi34Rwjx9z3X6JIQooBrXa72eR2uuK9S/7oXWOeJd8Hb9x8DnTd2Rgixvi5wyHifvp/HtZpW6tatAyZvaDcJdEspl3EtyP8KyAo3iGk1YKcX+Ld1/cvhfgbpuuPc8r16H3qBX7rhfhzw+v5+2IB2k/UaYAFIKVeklL8tpdyDa9l/D/hzIUSL1/ZXgG9LKR0pZRn3mfJdqD4fCF8Ufe4aUspXcV1e/8p7XwKOAT9/m8eZBf4c11q6q3jjh/8A1yJMeAK9BAivyQyNAtJT93oKGPfEe3WJSSm/cJNruCq9wCFP6G+Xa7iiU896YNo7/rNSykdxf3CMAf9PXR9/7YY+hqWUx+6gDzdy45Q6U7gWev25IlLK/+0WjnUV6BBCNK2u8AKOenn3jwE8D8DqGGyfEKIX+CzwDS86NYsbiPMl4UU1+/jcCb4o+txtfh94TAixGmzzm8CvCiH+oRCiA0AIkQb63+sAQog24Ku4FtTdJoZrpcwDqhDin+KO0a3yZ8A/8tIBuoH/um7bW8CyEOIfeAE5ihBiSAix70Po5zPANiHEL3gBMn8DGAT+WgjRJYR42hOUKlDCHbsF+PfA/ySE2AIghIgLIb52l/o0izuOusofA18VQjzm3QtdCPE5IcQ679y/LYR46T2ONQ6cAv6FECIihNCBf+hdy3Fv/98SbjpP0Nv+G7jjr6O4rtsLuG7vXd6yyevjHbuzfXx8UfS5q0gp53EDW/6J9/4Ibtj8w8A7novtOdzgmH9Tt+uDda7Gi7ii9d98CF18HnfM8R1ci8Sk0UX6z3EDSsaBl4DvAhXvWhxc63WXtz0H/H+47te7incfv4xr1S4A/x3wJSnlIqAA/yOuVbsAPIQn3lLK7wD/B/AdIcQybqDQE3epW78D/DPPVfr3pJQTuD9e/gnu53UVN3Bp9XulBzcV52bXJ3HHBLtxx0ozuJbfF6WUlbqmf+Rd4zVc9/wXPTfz3wL+rZQyW7fM4FrMvgvV544R7rPp4+NzM4RbROAXpZSf/bj78klDuAn1n/UCeHx8PhH4lqKPTx2ea/KgECIghNiEa/n8xcfdr08iUsodviD6fNJQ37+Jj8/PFEFcF1w/bq7kt4B/97H2yMfH5yPDd5/6+Pj4+Ph4+O5THx8fHx8fD18UfXx8fHx8PG5rTLGvr09OTr4rr9bHx8fHx+eepre3l4mJCfF+7W5rTFEIIaXlj0F+rAQk1IT7F5iavMjp06d5+uee5uSJ4/T19dOa7OPkiSOkUm10dfUzNnKO8cujtCXbEQHB3NwcT3zxy6ws5RkZGWHPA/t4+aWXSK9bR0s8zosvvcTXf/VXkbbNyy+9xN69e/n2t77Fk089iVWx6O3rw7Ztpq9Ns7CQY9/BQyzncjQnkyxms7Q0t2CaJpNXJ9myfRdCgSsjI8zPzeHUanR2dGKaJq3rUnSlepCrv83kbfxGk0DAxrElSkADAbZloWoaxnKRcCSKorzv839rp6pZTM9MkkqlURX9Fve6O+f+tCD829GAFP73aD3iI3hAhBBIKX1R/NQRkICNdGyEAqPnTzM1lcF2THbuPkjnun5q1TKWWeT5F/4aPaxyYP8hzIqJdGpEozGujI9z38aNqKrK2XPD7N7/ILJS5rvf+TY7d+wgm82ymC/Q3t5OR2c7586cI53uJhxpQlVDdLQnOXfuHKFoM/F4nGS8BbNcojud5vkfvUxnW4I9Bw4gHXjl5WdoCjZjWTaRaIymcIT1AxvI5eZJ924kvzBDIp5AEmIxV6A1GUcEblYS82NE2JjlArajENbjtyi2vgrU44tiI74oNuKLos+dE5BIx0QoMDM9TWdbCy+88ALbh7Yjgirr0hs5+cZrWLbF0vIiu3bvYjY7B9SIRKJks1ls28aqWvT39RGJRkgmu3jllZfRggFs2+bQoUNous6/+f3/k76+flRVZXJikl//e/8tP3nhBa5lswSDQaKxVj73xFOoVBgfG8M0TQqFArF4nO279lJzFAKKw3M//B4PP/wwIyMjTGdn6OsfZPvO3WvbpW1io6KI0L0niOCKomkQ0iIIod2i3vkqUI8vio34otiIL4o+d4xlrQA2M5kMqe52Cgs5wnqEWFsXYPLW0aNUSyvMzc8Rb46ycdNmZqavUbVsFvOLPPH4E5y/cJ54PM74lXH6+/ro6e1janKKKxNjPPDAA/zgB99nYGCQVCrFa6/+hIAaoGbX2LRlMwcefhhnpcyJE6fY//AjGCUDzany8isvUVxeBkAEAnz+848RiafQQhqyUkYoDvlcjuNvnWTPA/toT3UhazoEbC4OHyeRSJLq7gepImuWK46ei7QBqWI7Jqp6By7X20XiapsniooIoQXDt7izrwL1+KLYiC+Kjfii6HNnBCxWSkXOnH6bBw8e4o0jL3Ng7z6EpnP27VMsLhfYf2A7r7z0CkIVbN24nUuj70CtxsFDn6FULtGWaCObzXL+wnkKi4tUrCqdnSkee+wJvv3tP6Wjo4OACLC4sMD2ndsZH5+gVquxsrJCqWSQz+f5uad/jlhLM6oWpbktyfHXX2ZychxZq7Fj+w4qFZP53AJbdgzRld6IdCS2XWFy7CKDg4Ogasxk5+la14+sWa616Nig6GsiZywXiUR1FvI5ksn2tVswMz2FFtJIJlPuio9CFCU4ooIilNs4n68C9fii2Igvio34ouhz63iBNVJWKRZnieo609MZcrk8u/fvI7+QJ9GWAHRqZoFLY8M0BduoWia2LDGXnWX70P289MILdKd7WN/bQzzeRqFQ4Oibr9MUjrBSLlE0DDZv3syZ02fo7OggoCg8/fTTBBSV4eFzjF66RDrtzlObzWZJpVK8MzZGc7M7wURPTy+79+9D2jZHjx0HaaOoGg8cOETNURCKwKq40woGQzrVkomqRwAQq2N0q4JTZ6HZto1plolG3NmAhDA4d+YcQzv3fWiC6DgWxeISLc0tH8Cd66tAPb4oNuKLYiP3kij6Zd7udWruZyhEkOZ4CjCZmb7Gvoce4vjrRzDKZYa272L88gT9vWl0XWd9fz8TY6MUchaLhRK5uTkqVpVwU5gzZ87S2dnBxPgEidZWEvEEV65cZkP/BqRjs23rFh5+/HFeeOYZcrl5jr31FgcfOkh39zqEUHjjyBHsWo2F5XlaW5upVmrs3r2P9QP9nDtzjlR3Dw8e/AyLC/PEo3FXED1XqBaKIh2JRKBFoo0iCCBs8gvzJNra3W1SRVUhGo0hHYtaoEY+O4+uN0aATly5SN/AxrsmkooqiCfiH64V6uPjc0/iW4qfFAISMJGOzWs/eoGxK1f4+te/TqliuSKCyvz0OG1tCQJ6FLD54fe/SyLehlOxWF4q8Ojjj9MUj/PGK6/Q3p5kaipDuVQmHAlTrVbZtm0ro5dGIKASEAE0TSMY0sgvLPL4l7/M0Z/8hEKhgFk2aY43cW16jl/4hV8iIFQCCiwu5FjMF6g5kvs2bYRQrFFY1sTv5pcohEnVNFC1Gyw0YSMdScUqEdIimGaJcMSbt1eqLBSukUw0c2dz+dZRZ6GuHvvO8U2jenxLsRHfUmzkXrIUfVG8x5GyihBBAObnr9De2cPxY6/R2dnO+QsXeeoLTzN9ZZyl5QW27jrg7uNIoMKp40c5ffo0APsf2M9UZopCoUBQ1ejp7WHfwUOUFvOcOXuG9vYkg5s2k1vIIxSN5cI8paUlmqPNqJrG8PBFHn/iMVAEZcPgxImjDO3aSyKRxJYKquqKmMDm9R+/yIEDB1guGrQk0+/tghT2mvBYVYNgSEWiYlUsN6Bl9VEL2BQL80RjSdfVKlUcx2LFyDEzOU40FmN2bhZUhf6B7UQjLaiad866ccEbdcoo5YlGY3U3+25ahr4K1OOLYiO+KDbii6LPLWMLN79wdOQ0yUSCt08dY9vQ/XR1pVkqGLQl45hGkXBLDFh1K6oUl2Z47i9/QFfXOhYXclRtm+ZolICqsry8TGuilY0bN5JKpQiEYghFxbYlqqphARo2Y5dG6O/p5s03X6O/fyPxeAuR1lbKS3nyxQJdXT0IRWX22gyxlgS6rlNcmKe5LcGVSxfp37QdWZEEmjQENlK6/ZM1C4CA4k4WX63YBEMqy4U8sVgMo2yCA5FolIACc9kM4WicaDTuXp4nXkKYvPr8X9MUaWJg82ZakynmcznaEkl3u/LTI1Stahlw0EL6T213Z/gqUI8vio34otjIvSSK/qDJvY4TIDebYcvmLQhVZaeU5HILtLenGB0boVbpRVEVpAI1aRKNJQGbaDRGSNfJ5XI89thjXB4dJZdfJKgFaV4X5eLFESLRJlbKJbrWDxKNJVGE1XDqgcFB5rMTtMTjdKV7EAqslMoIVaOjewNCKMxMT5JKdTIxMUVvOk1LRwJQSXS0YxZzhOMprIpFIBhA8Y573XJ0mMlOkUq2U3NUYvF2BDaRcBS81pZdoSOVAlSkVNdcm7ZloQUh1pagqytNPNGNrGnuuRRXaIXkeuoGvMt9qwXDOFSwbfs2KtX4+Ph8mvEtxQ+IlFVKRoVINLTm5rybxxaKwCgWiMaigEohnyOeSHoJ/Cr5hTwjI+d58KBbQca2JVoozNz0GKOj53GqgnCkiVTKFdFdO/eysJDDsmwWCjl2Du1CCIUL5y/ywMGHkI5CIKhhWyZXLo9w3+bNvH3iCPfveQopy4yOXATgvm3bqVUtAkGH1d9W1YqNFtKZnc+Sak9SNQ1Kpk08nvQCZ4CA7bl3PXEUjXmIZtlE1+vGBm82vleXvygduSayjiNRFIFtWdhO5fpxbjjHjdhVed3deiN3PL7om0b1+JZiI76l2Mi9ZCn6oninBCS52RzJzuT1WqS1u/vBmhV30nI9rCMd13ISinCFQNGQjgU4CEX1RFIHbEBlMTtBcWmZZcOgM9XBUqFId2+aQqFAV1c/QnEFdnFhhnS6B8Mw0LQQZ04Ns/G+QTo6uygU3HSP1159mc989inGLw/T3Z1C03TvXJCbzZLsTDVYcUiV/OIMqqzQnEw11jb12tSL32rN0tVtVsW1WLWQ9i4xMko5ImE3EGdiYpTe9X2IgIbjWCjKdXEErpdj847r2BJFFdct1/q8w5uMOQLYjol05G0k7a/iq0A9vig24otiI74ofgpYXCoiNJ1EVP1QRNGuSaRTdIUBABWjZBCNuBajK35g2RZ2pYQIqMxcywDQmeqmKRKmaho898wzfOZznycSjqOqKgv5LO2dPQ3HuOHMa+dbJZfLUjWLhMNRIpEw09NZ+gcGvTbucRqeCq8qzcUzx6laFdK9fW4Fm9UgmpuIXX2VGseWKIrmBsJEEg2CVVyaQaia52IFEbgFt+eqy9V2/6qqeuuWn7DX+nN7+CpQjy+Kjfii2Mi9JIr+fIp3SHMsysJclqnJaeza3X/A1YCgUq2wUiqzKlARL9ldOiaueNng2IiAiqqqpNO9dKa6CQQEtq2gBiI8+uQTlMsGwaYYgWCY9s4u3nz9FfKFKfdENc1dUF2BtWxmpqd5+aVnGb88AkAymWJycpqaLHH0yBG6u3oplwxvf0HD0LRUsaplhCLYunMHNdumPdXOipGnXDLqRP46jmM1jOkFvLSIaDT2LgsuFm8nEm7Btk0qVeOW7qVbUcdGVdV3C+ItfHSK6n+j+/j8rOBbindKQLKYN2htib1/29s8rmkVUdUgqggh7QJC1bEtGyWgwlq4CmSzs3R1p7wxxziyUmR4+AyGadPdnaK5JUmkKUJppURLc9vamKdZyRPSoFyRBNWY67r0Zt9YzE5w4u2jqIpOLBZlaipDQATY0NdHunc9qqoSaYqwYtnEWhIYRYNIUwvcLO1C2OCYXB6fYEP/pnenZniCZ1UNKpZJJBhBBDWMpQLRlniDu1VWLYTiIG3Jq0deYefO7bQmU2sRrbfCWk3Vn8YN449WxXSjU/0xxQ+Ebyk24luKjfiW4qeBmrj7gghYlTJTV8ZYWZpHOgZFw0A6Nqqme2kTNlbFBBySyTakI9HDLdSqJhdHR6g5Jvvv30VpqUh5OU+1VOTKpWGggpRlpKwSCkZwiNAUiVE2C4yMnMG23PNcvHCRmhMgIAIoikpPT5ru9Dra2tsZe+cdlpYKiIBA1+OATqlYBJybXkt2JguKzsDgZnd2iRtZiwKNEo3GsSWMjY0Sa1lNzMedIgubQFAgFAiENA4f/hy6HgJcK9NxLBA2JXPJHQOsue9nc+6UWrZlgeS2S7ZZFQtVDUHt9gTRoXJb7X18fO4dfEvxHsKyVqiW8izm5+juTiNrklK1QqlUIZXqZG52nnyhyKZNWwB3jEwLucpy8sQJdm/fhgiFoRaGgKRcymEYRUKKYHZ2nmK5wuYt29BUwTsjo2zbud0LanGYzc6T7u2hvJSnXC4RjUYZGxtD1iQ1KcnnFzlw4ACmaTL6zij3P/Qg18cUVW76GNXPclFTb8l4sh0DTXWT+KmpSLvM6OglNm3bzFtHj7B9+y5Onz5FW1uCSsVi29BebLuylmt44/hffQDOLSFsFvJzWJUqqVT6ti1E2zEBUJXbDcz5dONbio34lmIj95Kl6IvivYI3A0YNQSE3T0iFqalJtu7cy9y1GdYPbEQ6JmbVxK5aqFqMcJPuWTMOIyMj9G3oIxx2E9fXgn4CljtmGJBIx3VBVk2jLoLUZC6bpT2ZZPjMWeZmZ4lFIyTaWlkpL9Ga6KRnYDNVo4Bpmui6jhAKqDpFo0Jrm5sXKVetqdXqMeAK4vuJ4Y2P02pb4VqIEpXiQo7Z7BSKIujvH0BKh/Er41SqFYSm093dTSwWIzc/TzLV05CmgQSnZhEQ4EgHRSg/1WI0Sm7E72oB8vdj1SUraxa2XQEULyfTz3usxxfFRnxRbOReEkXffXovELCQjk1TJEY0olM2Ddq7u8gv5llcmPGKbbszT1gVExHQCDdFMcsGUpbcfMX8PKfePs5iboKTJ152xRC8IBrqImN1FhaWmJudJzM5TnGpSDgcwbJtFnI52tvaUINBBjYOsX3HQXoGhgAVTQsxfmXKzQXUooyMDNPaFqe4lKNaKoI0EAHPdRmw3z0P4s2oT6ZfbS9xC4PnMpw6eQJZKXN++BTRaJThs2d56cXnWcjluHp1ksmJCaYnrjD+zhiZiXFGRs4zdWUUcJBWmfJKAQRIHIQiXEFUbvI/4Z3TWM5RXCpQscpUKtVbCsIBd5orITS0YBRNC6PI0K3t6OPjc8/hi+LHSMU0yc3PA2CaBs/+9V/w1tEjRCI6i9ksrW1JJiYmuJYZxzRN5mezqKpCpMnNR8zNzVMyy7x19AgPHXoMITTePnGUnp6+tQT5eoQIQk2QTK6juSVG1TKIhGPEWrrQtCj7Dz3MsmGgigArFROhhNZEVYRibNi0hXBLFwG1iaGh7SznMlw88xaqV66t5uBNEWXh2BKkilmpixCt71Ld6/ziDIZRAGlQXJ7Btk1akyn0kE4gpNEci5KZmqSvr4++vj6mMhkcp8aePXtwbJsrVy5xZWyU1uYWwk06jrQRXp9kzWysalOHbbk/HMyKgaxaRKM6K4aBVamiquJ93b22ZSGERrQ5Vmfh4sfY+Ph8gvHdpx8jtmWhhlQvxQIMw+DCmZN0dLYzPnGJdO8g923eBZi8ceQ1tm/fha6HOX36FHv37sO2babGx7CBtuYW5vJLDAz0oWktiIZxNDehH1jLqRy7NExvXxpV1QHXgsovzFAoLJFOp3FqoIfja+3dQgGsFQ0QiuDqxAg9PX0UCnlCegwRUN2EfO8RuTZxga50P05ArLktc3MZItEo4aZ4w71wqKAKybnTJ+hOp0nE41gVuDQ6zOaNm1heKhKNxlguFgB46+hRatIVvnC4iZ07d2BULC6dP8f9e/ZgOpKWljixeLsbrKOoGEaRSFBHaO54n6y51+HYkppjo4W0985JlJCdzRCPxxsr7rwnvjLW47tPG/Hdp43cS+5Tv/bpx8HqxMEYSBuEGqVWtRDo2LZN30A/xUKeVDJJuVTg1KnjJJPtFAoFurti7N27j7GxUZpjcWKxFkIhjXA4Qtu6Hu8EN3zunrUnZRnhZXQMbuqjXDYxCvPE4+7UU3pTmP62LqyKhR6+Ln61qltSzhU/naZIDOlI1vcNYlVM4vEUll1BC0avV6eREFAEQnHQFJVa1Ubi0N6Z9IJoGrupCIVL54dpi8eZGBtjWgux/f59bB7aharqxNSwGwm6YnD69Nsk2hK0J5OMjY2h6zrt6T7agYnxMdrTaWYmp2iOJ7BsE0W47sy1QgA3oAQ0ZA2QKory7u1rCBs9rN+yW9XHx+eTh+8+/TjwrC/bLFM2DM6ePkqpXCLaorPj/t28+qMf09bezsiFC7z47DN0dfXQ1+MGmABIB7rW9dDR2UUymUQIBVUPU1wyqK5YNz9nwEIokJmcIr+Q57VXX8OslFFVlbJZxrZMFubyuOOHTYDrCjXLBo5VpmyWSbS1E9ajVFfKniV6PW9SC7rWk6ppFAo5CNik0u4sGqPnz3F5dJiAwlpU6aogOo4E6UbSLuZnKC4ts337ThRFcPLEm6hKFMe7btMskbk2TTLRRs2pgVDQtCCtba2Mnj8HwOcefYrxy+OMjI1x8ugRFNtcK423hrApFHJumoh0+7I69dV7IqAtkcQsm74o+vh8ivHdpx8HAYldsanZReZnsySTbdh2haaWBJWaZP7qBDXbYqlQINqWYMPgFmpVCbUSE5kpLr0zRjQSJZlsJyQChCNhuno3Anil4OLYtlX3Re+6Z2emp2lLdBBsilFcymEYS3S2r8ORNqqquVZkzXMtyioTE5fo7k6Ry2ZZ1zf07jJ2AblWc7X+MbK9ijumaaJgsZCdZeT8GT7/pb/hCpEAq1pAiEhDIe7ht18hHo9zaWScWHOIPXv2IIVOychzfvgcxXIJhEppKU8At/D3Zz93mOXlZZLtnczllmhNJolGdU6cOI4iHaxKle1799Ha1u6Neao40qFcWmmIMH3fxH4Jds1AKJobSPP+gd3v1+BnCt992ojvPm3kXnKf+qL4UROQlFcML52ijBYKMz87hVEoEI/HMU2TgJBULYdkMsnk9Dybt271ioALwOTUseNMTU2Sy+V48MGD5PML6LpOPB4nHo/TmhoEbDKT46R7u1jMZrGrko71/QDMTE8Sj7cQjkSZn51x3ZPNMV588Vkee+wpVE2nkM+5VXDWojVv8LTfIJCr/+SrM1UAlFeR3sHvAAAgAElEQVQKhCNRrIqJKpS1sTxwA4vWxua8yjZCmFw4fQK7WqVsmux/+BGWFwq88vKPOfDgg3R0d/HDP/tP7ukBJeA6OmKxZlRVJZFIoCoK87kcoVCQvQcO8NYbb/DAw48DrE0RtTqW6J5bvbVKN7eNrwL1+KLYiC+Kjfii+DOKXZPMz2Zw7DLd6S7y+RzRaBTDMMhmMqRSKWpCd2fewE3I37l1G8vFAjlPNE8eO84D+/dx/PgxDh8+jKaFeOP1I+zduxdwg3VWyiZN4QjNLTFs26bm2AQUFdO2mZ3N092ZIJPJsLiQo7mlhc5UBx3daX743W+h61Gi0SgPHX5ybTaOtf7XW5/vIYqNK294L+rW1+8ubI786CUefORzBKpVZrMZUuu34DgSWbNRNc2N9AyonDr2IpNXJ6lWKmiqiq7rdKfTtCVaWT+wgZXlIpmpKTLT00SjEYpFg0e/+GWqJRMtEsW2baTj1o1VVbdK0N2dXPjGi/UBXxRvxBfFRnxR/FnGqzEKJrYF5RUTRbEwjRKJdncyXQChwOy1GdpbY5imiaxJXn/jddrbO1lcyJGZmuLLX/kqLS0xrKqFFtS4fHkMy7IxlpfZNrQd24ZXX3uNlliUoaEhWjs7EIrOxTPHMYwlQmoQPaxz4eIITz31JZ5/7hmCuk5Xqocd9+/zZq53++MG3dRZU3cqivWCuPpa2FgVAy0Yd/MFF2YwLIdkMkUmM0F/Xx+LC3k0VSOk6ywVC5hLeY6++Tqx5ma2D21nfHwcIQQiINBUFUSAdV1d1GoOkXic1mSKiyOjDA5uxLYMVE1HU1VmZnJu5Zq7jq8C9fii2Igvio3cS6LoB9p8FATk2pJfmEHaBtK2UQIhgqJGNjNNS3Mb0hvzKpfzvDMyTKVawhEqS6UKNQmPPfkk1YrFI48/Rt9AN1cuj+EIleWyiSNUpKKCqnD/3n1ceucSqgqt8Sjt69pp7VyH4yWVd3d3USwabNm1j43b9vHgZz7HCz9+AYIB7t//IFt37sKWkqpZwLLLriB6OY5ry43IGxZwE/K9vD27ZmJVy2TnJhDCdBP0FyeYmXYnLdY0N0UjvzDD2NgYXakUuelx5q5e4cLpE2SnLjN+6SyzU2PEwyGGR0bYNjREd3cPy0WDPbv3smPnLlZKK1SrFn19/VQDGqm+QSLBCDUHNm3cSKGQIxx2LcZqRZLqSn3Yn76Pj88nCF8UPwJs2yI3m6G8YqAFNaYy7ryHxcICNemQzWZZzOewbUlxaR5d1Xj7xHHW9w2ihaIUCnlefPF5ZjIZ1nV3MTo2xmcf/SLX5nOAQntnD1K6FWGSiQSnT5/mnXfe4fU3Xmdudpb+gY0IBRQBK6UieriFw488iaoKzp07RqVa4uChQxw4cIjTp0+jCIGmaggRQhXqDTmPt4/jSFRVxak5RL15EMslg9Zkitysm3eIcOueIh1URfCX3/0WhmHQ0d3DlqEh+tZvINaSILeQR6Lx5Be/yvzsHIu5eYzCLGWzxIXz53jo4EMcfORzGKZJd1eKslEkGAmDbSEUlURbOxIVRwp34uAPxXXq4+PzScX/RvgIUFWB41iEm3SkoxLUUghVRxErzMxcw1heJpudIZfLUbZMZrNZdu7ahXSgUjXI5eYJiABnz56ltaODRKIN6ah86UtfZW52hmKxxPreFJevjNPSHGVgfS+79+zme9/7Hl/+8pexawpg49RswnrUS9SfJx7Vmbl6jbCmsrSQY9PmnezetQ9jpUBYtqFpzd4V3Kar5wZDUvFSIpQA6C1xJKCqIKXO9t0Prh1eEaobmGPbDAwOEm9LerVMbfQWnVC5wrZ0PyKkU8gX2LpzNyFdJxaLkS/kiceTNMWTzExPUVhaIj8/Sywa5Uwux85d9xNVdZRACLCJhCN+aoWPj8+78McUPwIW8/MYxSzr+/pYMYqENZ1//3//Ox597HGOHz/G4IYNzM8vkGhL8NDhw1wZG6WnZxDbEehBm8zkBNGom6RfMIqsS/czeuki3d0pXvirZ7GsKl/4whf55je/ydCuHQRqCoZhsL63h/s2bkZpClMuGZimRTyeAGzefO0VRi+9w1NPPY3eHGZiYoL29i4cu0a6twfQb+4mfQ/kDQpjWW4OpAhoOI6k5phABWkHUUJhAsJem92iWqqi6RoioGFVDTTFRgodx1GoOCvk5+ZJ9/aBYzI2Nkpv30Y0LYplFajWBE3B63mVq8XAZc3k8thFBgc3Ylo2hUIB27bpbE9Sk02EQkFsx2yY3Pju4g+i1eOPKTbijyk2ci+NKfqi+GEjalTLBpmrl+jo7iMaizN6/hQjF8+j6zp9fX1cnZwi0Zbg8tgYPevXUzJMegc2sqF/kNzcJGNjY3S2dxJPxFlcXODtkydRgkEGBgfYvWs3r//kJxiGQXF5Gdu20XWd+/fupWAUWd/bj6rqzM/N0tc3wEIuR0s0xF/99Z/T3dWHU6tx39YtBEMxorE4SAXk3fWqy4DFuTPHSXenicUTaKrKubPDbN8xRHGpRLSlBQDHDmAYs1wYPs3evfvQNB1bgqbCOyMjGEsFduzZjhKIIFExTQPHLDMxMUGhUODgoQeZXygR0BRamqPkcjmktFjXvRVEXVEDWRdRWzVQg7dSts3ng+CLYiO+KDbyUTwfQgR8Ufy4sWsOqlrjnQvnGBwYJBAKAzZXRoZZXlomFo0xsG0Lr730Et3pNCXDYG52nlRXCkVVKC4vc/7CBb7xd/4O3/mTP+H+vXs5dvQoANFolFQqxcDgIKZpUigUCIcjDJ87w+Yt2+gd3MixN19j1+69xFoSFPI5msI6QT3KheFTbB3ajm2BqqlIxyKbnSWZ7F6rZnM3sWplqmaBSDTK2ydOMDA4QHOsnYBw8xYX89eIxxMERBjpze5hVQxOnzrB9l37UYRDMKQzev4chcICnZ0penr6mJgYJ51Ok8lksOwKyWSS1s4U0oHR0TFSqU5isRjjE1OkUinCkRiipiEDlhvUdNdzE33eC18UG/FFsRFfFH9GOHnqLdav76LmmLS392JZSyBUNFWhWjJZWJxF1iRd67r4kz/6JgcPfYbpzBSFQgEtFMSp1WhqamKpUKBSrbI+3UM2m+XRxx/j29/6Fju372By6irbd+xgw4YNaLrOTCZDe9eA67pUBOUVk0I+S1d3mvnZGdo728kvFEm0pkAGsC2Lql0krIe9nD2v+OcHtBalAITlilDdY2g7RbcIudRY/V6oSYtS2S34vdrecRzUgIJdc1AUxbX0pIaszjN8zi3ptmnjNgyrxFLBYGlpiU2bN3PJi0p1bAU1pEFNxVzJEosnqTlQkyoz2SnS3Rs+0PX53B6+KDbii2Ijvih+ArgynmFDf5r5+Tna2ztue3+75lBcXiDRmmB+epxQSEPXdWxgacmgWCygOJJ4Ik64KcwLL7xA1TRZ39dHfnER27ZZWl6mSQ8Tb02w/4H9vPDC8/zcV77C8889x4EHDzI7O8PExARKIEB7eweRSBOtrW20dQ1iVU20kEZuPks0qlNesUi0tWMUC0Sjbe8veqJ2w3sHpIKs2W56xg3c7FG78f/+vR5HWbOomGX0puaG9Y7joKi1tcmGkRoId+7J8tIi58+dItrSQjQaJZFoY2xsDFVVsW2b2fkcn3/sC2ghBYmKdHCnlEIlINxZM+wqDWXmfD48fFFsxBfFRnxR/ARwp2L4LkQNWasAUMjNMDOfxTRNdu/azcXhYXp6esnlciiKIBZr4ZWXf8Su3ffT19fHzMw00WiU733ve/z8z/88mhZibGyUdV1dVKoVolF3LOzK5SucO3eWgcFBNFXFQpJO95DqSvPyj17m4c8eYmJiEgDTNBkauh+B9tMFwRNFWbMRARVkACmr2LY7xZJ0ZIM4rlp3St00E7cqim5jq2Gsb22fWhmjmGdpqUR3Oo0IhHEci3feOcOWTZuYGh8jk8nw0OHDXB0bo1DIs7S0RFM4yoaBARKdXWvHWimVCesaBGJeqTewbRNQ3TkXb3J+n7uDL4qN+KLYiC+KnwDm5kbp6Nj4gY4hZRlbSlTHZGZmmq6eXs6dOw3AbHaWhx7Yz2tHXmPHjh2s6+vj2e9/H9M0CTc18cQXvsDwmbNs6O9ndHSUxfwiFdPkwIMHyc3PMjw8TLipifziIonWVjo6Orh69SpV02T3/gfZuGnLWjEAMCkuFRm5eJ5qRXLw4Uff11KUssrqxBKq4ooiAYvxy5fo7u5k+lqe/r771tqvuTnruB1L0ZE2qhJ+1zYh3TFJVQkjJMzMjlNeKdM/sNF1wYoy45cucm06Q8/6HiYnJxga2smrL79Mb3+/N/+hjmEYDA5uZGxslNbOJLFYAkcqaGoYVfUsUfCF8UPCF8VGfFFsxBfFe5yKaRJqkq7LzVbv2MVmWctMTkwQC+t0dKcQimAuk+HY0aM8/bWv8f0/+zM6OjoIBAIcePhhnv/BD1E0t56nrNU4dPgwJ06cYNvQEKqmc+L4mzz44CHOvX2c8xcuUFxeRgQCmGUTRVVpbmmmSQ/zmc8/6ib0e9ZcPn91LT2iuFygq7vv+tgh3Pb4oV1zx/tul9XH0XEsFEW7PUvSQ0ioWnkyU1Ns2LADAmWuTc+wrtu1CGuOimUsYlYqTM9kSMZbKJRX2Lh5l9t3WWZ5Zp5YSwIRCqMqYRzHnZrqRlH3uXv4otiIL4qN3Eui6Fe0uQmVcp757AyOV4z6lhG1hkULhRnctJGqZZLNZLzSbgpD23dSM03S6TQPHT5MNptFViyaIk2UV1bYsnkLlWqV4TNnaUu20RSNUljI49g2z//VXyIUlc8/+ijxeJz+DRvoH9jAQw89hKqqPPr4YySTSfIL84iAil2rkmhrJ9aSIBQM0dXdh/QKba9dr1m+rftzJ4JYj6LSmCJxm2ihKF3pHqQAW0LHui4kKmUTRi4eJ6gHqVglulIpCsYyGzfvQmCTm89y4o1jtHZ2EIyEUVV3hgxFUXxB9PHxAXxL8V1Y1gqFfJayWULTwqRS3QjxbrfeuxA1EA7SkWvjbmBjWzaqBs//4IcElAD7DxxgNpsF4O2TJ/mFX/6b1ComV6cytLUlGBsbo1arsWfPHgK6zskTx+np6SMSjWOWC7z+yqsMDA6yvLyMVa2yc9cuDE/UVFWjI5VCOteLigNIR8GRbpk3wB0jrMeLQv0wgk6Wi8s0x9wAGinAdsprbtI7tRQBVsqLGEaBmrSZmszQlkzR19ePwKZsuoKr62EqpoXe1IyQ7j5hVVAo5InEE+646p3mKAoLxwbpVFBDId/t+j74lmIjnwRL0apY3vfYh49vKd7DCDQSbe1oQqFkrGDbEtt6b6tGyiqIGsXlBaxKGXBQVUF1pYxZNlE1ndJikaHt2wlpQQzDoCUe55lnnuGRRx7h+9/5NqWVEhfPD3Ps6FHS6TRTV68yOzvP6WNvkYjFmZ4YB6tES1OUL3zhizz/3HPEojG0YJDJiQl0VePC2XMk43Gujo3xg+/9IcOnjvLs97/L8SOvsJCbRWLXdTrQuPDhRWGuCiK4gqYF3LHBW/1OEBLXqvQsSyncJdzUSjLZxbXJSRQcFrKTjI2cRqISjsQolU2EoqJHwthOGRmwCEdiGJZEa06gqtEPlrQvNRTFE1VfEH0+hXxUgniv4VuKN6FqLRMMaVy5fJn+voGfOq4oZRWzUkHTrifCSxuECkJxk/VrFYsf/uA75BcX+cbf/jX++A//gMOffwTbtlnI5ZiZvsbhzz+CYRhMZzL09vWxVCjQ1BSha10Xzz/3HMlkEtM06U6nqVarZDIZduzYwezsHACF/CJtySSFQoGA6tCR7ObY0aM8sG8/C0sGQzu2EA5H3D59CFVr7gbv9xtO1sqIQKPVLkSRqmkyMTFBuqeP0opJst2d+cK2bVRVJZebpy3RXmc5215O5s/mP/3HgW8pNvJJsBQ/SnxL8R6mYpoEQxrSsenucl2nP82KEgEVY6WIbbsT1yIdTp87gVAEZtlwI0BV6OvtQxEB/vL7f0FX9zrS6TSXx8Y4dfIkqVSKH730EqZpsvfAATrSadat6ybcFHaT+7vWcfnKFeLxOKqqcvytt9iyecuaIA4MbGDr1m0Mnz1L7/peNvRtolqt8pWv/mekutLct2ULAUUH9MYAm3sdYWEs59YCYSqW4botneuWu0RnybDYuHkX4UicttYUSA3HDrhuWqmRbFvnVq+R7iIUN2/Rx8fH50Z8UazDtixCuo5t2YyPj6JoKhUzT76Qe++dZID2thTllTLSkSAUNAQjZ89SXM57jTQ2DGzgwYMPkUql2LlrF6Zp8tmHP0v/hg1s3raVdDpNMpnk1R//mB8/9xzhpjDllTIBRWVq6irxeJxjb72FVbG4f+9enJqDogSQjs3ExASnTp9i7wMP8MYbr3PlyhU2bdrC3GyOy+MTxOOdhIIRN6+wzmX6SSA7P4Os1VwXqAOmWUBVbXIL19ZyGxPxzuuC55Vue6/AmVKphGnaN93m4+Pj47tPPYpFA1WFcDiKZa1QqZaIxrwxp1qYctkA3O3vImBx/NhrIB2agiFEQLBlaIjFuXkSrQm3JNuuXVwaGUFVVUzT5Gu/9Mt864//iAf27adoFIlEmojGWpicHKe5uZnpTAYtGGTrjh2YhsHZs2dRAgH27NlPIplaS6Afu3Ke7o5OLl+dYNt928jlFqgpglOnjvPoY09RrdoElRBaSF9Lwr9XuWlVHFFmYnyU3v4tdXVLbUQgTC43RTyRvGl+I4BRWiQaja25SW8sLuDz0XGje0xSRnALAWyfUnz3aSMf1H1aNR2C+s3/t+1qGTUY9t2nt0ssFl0TPNuurQniqpstHI5iVszrQTeihl1zsC0Lq1Jm79696OEI/fdtJNGewnIg1hwjk8mwZctWotEoO3ft4v4D+4km2hBKmK5163j51Ze5b9N9bBwawjAMsl5kqhYMsnXrVo4dOcLZs2d56smn6N+wgdbOlCdwIQJBjXhzG5HWBBsGtnBx9DKtnSlaWqK0J9sJhnR35gtuEnH6MWDXbt9nWVwqsX79RsySG2G7Koh21UDTFEZHTmGUFt+9oxeYY9alm/iCeO/wsyyIn2asyp2nWt0uVfP698nNBLFkFKiYJdTg7T1rvqUIlMvGTS1AKcvvCrKpmKbrYq1VKS4XSCSSGMYCNcdkejpLPB53k+OxOXfiKG3JJMeOHuWJJ5+kKZ4CqTD6zmmmpiaYzWb5xV/6OqOjl8hkpkine8hdm2F4+Byfe+QRCoUC63tTzM0W0MMRNm7bjlu9UyEzOUFnqpPSSommUIRgU9ibS9ATPy89RIggBKzr2z5plqIEAmVqjkpAuMXChXSno3rtlWc59JnHWJ0re7Wo+CqZzBQ96S6k9L+AP278QJtGfEuxkTt9Pt7LQjQrJVQRaBBE31K8RSqmSTgcdUuy3ZB6USwWUEON408h3Z2UVlVUEvEOkAGisTiaFmJgcJBQSGEuO8HwmXP09vVRXF7h848+yonjryOdMogKly9dpLs9gVKTDJ96m0pphZ1bhzAKBa5lZ/ibv/K3efvkSfRwExcvXiESjVLIL1A1CowPn+LqxAhTmQm0kEY8kaRULrgWVP2YYU27Xpt09fU9LIjvhRQgZdidOHhVEIVrMX7m8FNksxnGRk9TsQpEozFM0yC/MA9AOt3D4oI3rvsBigX4+Pjcm9woiBWzhF0to4cit20hrvLJ+5a8y4R0nWLRQCiNuXor5UXGLo+95371FWGoaYSbkgRDUS6PXaZUzLFhoIdcLkfRKBBLpBgY2MF3//Q/cuH0CdqT7dy3eScDgxsprazQ27segEKhwKZNm3npxee5f88ehnbuIN7iuj97+/rIZDIUDINEoo2du+7n4vlhbMskHm93g3w+YSwXl297HxmwkDWLhVwOu1KhK5Xivs2bUYRrLep6lJJRwrZtpGPT3NIOeIW/fWH08fnUYlfLKIHAHYvhKj/z7lPbsjh2/BhN4Qq7d39+bb1VK6MKsGyLoNbcsF4LhLGsFbSgazWurBQAWMwtsFycJ53uwTRN2ts7EYrG5fPnQKgszM/QnIjT29uPHgnz5pEjPHjoEEJVGTl7lpGREZ7+0tMoTWF+/NxzOLZNorWV+bk5Ys3NrF+/np7+AYSiMT87Q0tLjKWlIrHmBEpAQdMap176pHErFW3yi9dItLWvjS0iLEZHhunr70MoOopQcWy3ykxxqUys2b0ntlPEtlX0kO9K/Tjw3aeN+O7TRj6M58OuNpav1EIRvyD4rZKZGqWrvYVAyB2Pqi/rZlkraFoT1fIymq5RKCyQyVxl+87duGNZNvOzM0jp0JFKAzZm2cS2IRqLeoE6Fs/8xZ9z8NAhRi5cpLMzRcWqsHnzZt4+fRoF10rcvHkzAKqq0t7eyYXzw2zdsZ0zb58kEmli49AQV705A7vSacyKW6VlZjpDS7wNTdVdoa53k944L+LN+AS5Va1aGdsGPRR2p38KaNer3Ti8633FKqOH3v1jYdVVLgKgKH4S/4eNL4qN+KLYyN1+PsqlJQKKSq3mfv8FAgH0cMwXxZ9GYblCcWkeVTVpbolgLq+gNTURi8VvWutUSvdXx2pVlOVCDseRhEIa4XCEcrkEQCaTQdPCdHd3Mjs9QyqVQtVjFHIzLOZy9PSk0ZrCSNumUCigR6OYhsFLL7xA/4YNZDIZHnhgP1euXCakBclM///svfl3G/l55vupDagCCiRAgiK4SZREtdRqqfd2t3uzHdvJ2Imz3JO5mfkLcu/fNTkzc29y7jgTJ3HiJbZ7tbvVUmtfKC7iBpIgARIF1Pat+t4fCgBXSWS3ului+JyjI5EoFApQoZ563u/zPu8cf/V//mcufvopExMT/Pmf/znT0zN09xbo6+vnzq1xTNNk5NhxarUqhd4+iLdd5B9GjE8QKUolGTUFdHoSO+QIrSHEG/9PyQbGlmzX9vZbnneIrxSHpLgVh6S4FV/k/HCbdQx9q6s+apGgpqr4gU8cSyzTJIrjQ1J8GEQYUncWAXDrVQZGRjtJJ9tJUYQhMS6ptMHC3Bz9/b2srdXJ5/M4jkOuO4cUgkj6aHGKTy9e4OTYSfyGR+Ana49z89Ooqsr5c+eZn59jcHCITFeO+XszLC4tUiwWMU2Tf/v5z9H1ZOhtb7GI13RZWV0himN+8mc/YfzOJD3FAv2lYXL5ArBx9Xc9h0w2UbtbhgAfIFKM5U4i2wu57dajuJ1cD/HV4ZAUt+KQFLdiP+eH5zeIwhBV1YjjCLU1tUdVk+tYHMeoqkocCVDUZBtFIWMXDknxgVBdmrUKlpUljkDLWMS+QNH1Dim2S6dt3Ju8zsjocULhEQQC2+7dYrhRtIig6eKHHqZpI8MG9fUmPf191KsrVCoV1tfW0TSVoeFharUagqSXzjYtPnj/fY6NHOXu5AR9R44AIOOY3p5eXnz5JS59dpEXXnyVTHcBRdOJgxBVbx1fa0pHKEKm744zdvrZDcV4gEhxt1Pa9/1kgX2foeaHpPj14UEXvThyUe8TwHBQcUiKW7EXUhSBi+t5CBlj6BqhL0ildOJYoqoKamsnqqajqWpHNcZxTBj4dBeOHLZkPBCxRaZrBMXoQTN7WhmlelJ2U12kdLcQoghDRkaPo2iQSpuYpglKhKJFQEQU+8zPTrJSXWF2dhldN9HUFL2Dg5RnZwmDmM8vXeL5F57nuXPnKJfL6LpOMZ8npWpc+uwinudx8tQpwiCgJ1/g7NmzDB4rUW+sUqlU+PZ3fki2p9ApDaqpjYu5jAUykhiaydip57eWUDdFu21xzR4QpNPpLzTlQ1GNQ0J8DPC0EeIhvhj0VDID1dR14jC5jsVR1CHEWEpqtaQFyw+SG+W2asxksnt+nadXKT4AK6sT9BYHOmk2imIRuOt4XoOu3jzVxQWaDY+hE8c3PUsQ+5IIcJzEjSpDn0KxyMLsLPfu3cNMm6TSKSYmJqiurnL+/PNcuXKZgcFBVFVlemoKI5UiDAJyXV2cfuYZhoaH6SmV+PXPf86pU6fpzhfxJfT1tiZBRAJd05GxYKWySLG/tHNNsQ0l7pDiloSbJ1wpflFEUYSM469sbNYhNnBYPt2KQ6W4Ffs5P6qrFXRdQ1WTJwWBQFPBD0IyGatDkKqiYBgp/MAnCAQ9vYdK8QujKz+A53r4gdcppRqmQdbMcPH3H5HP58l1JWOh7l67wsL0JHeu3UBNW3ie09nPSqXCb3/9a2zb5uzZs9TWakxPTaHrOlYmw+TkBAODgywvLSVzEU0TGcfYts1gaYCsbXNv+h5//3d/x9jYGLVaFSE9inmLMHCYvXcXXdNBSdjb8zzg4CnBrwqapiEOoHI+xCGeBgSBIBICIULW1uvYtk0cS8IwZHW1iud5VGu1fe/3UCneD6rLeq3CYrnM2KlzRCJRVoGo06jXWF6eotQ3Qr5nCEVTqNWWqVdXKJVKOI6DbduUy2WGBodYWV2hvlZHiJDrN65z9OgxLl/+nFqtRjaTIdfVRaGnh/r6OqZp4nkex0+cQAjB5Pg0z5w5jQgF586fZ3FpDmd9PSHtMCCKY06efpZ02mBurszo6DEKvQOP7czEL4uH3eftdgP+oOf4vk86nf5yB3WIh2K3QHCASIK+i9v7oONQKW7FfpSi26wTxxGREBiGkfRVAaHrYJomIoq4Oz5O/8Awue5uADzP37NS/OZToh9ThAJs26brzBmILfRWhU03eshkLYgEhWIRFAVFg3y+j5SSqDW36WJZWUzTZG5+jtl7M2SyWa5fu0ZXvhvTNNEUlXw+T7FYZHBwiM8+u8DJsTF8z+PHP/5Taq07nJdffhnHcbh29SpTU+Pk83kmKhUK+QLTd8fp7upiaWmaXK6IU68yMyMTUjzEnnBIiN8cPC/EMp/swImnFaHfIAgDsnbha3tNEbj4gQ+A73qs1aoomkpvbxG36bWR7fsAACAASURBVKJr4DQaTE/P4Houw2kzcaHGMZnM3m+8DpXiQ9DuT4StrRqBtw4IGq5DobeP+ppDrttkfmqqNXAYisUilUqFT//wCa9+6zXKc/Pcm5tFCIGmqpQXyvzt//1/4TgO6VSa995/jzAIOHHiJBMTd/mzv/xLKovL6LpOoT8huuriAqZp8tFHH/C9H/wARdeprlSxMhaqAk3Xo7urm0bTx7Z7EZFEVw/OdIhHrRQP8fVgsxKoO+vYdnKXqWBtcZ8+LU7Ug6QU19aX0VX9SxHkXpSi7zWI45g4jggCgec65Au93L11s7NN/5EitbU1dCNNJARDx0YxdP2wT3E7XC/E2JZtumeoLhN371Ls7SWXyxP4HmmzgJQu9XoFx6kzUBogjECLQoJQcOPGNV569VXm783wyaefEIuIXFeOk2NjhH7A0vISs7OzeJ5HNpMhimM8z6O30ENXIc93/uiPcB2HP/zhD7z8rW/Rlc8DOjLSUFSdmXs3uXPnJoVCHy+9/NaWwxWRwG1UyHUXAJ26s04u2zpZD0A59ZDgnjyEYUAqlXrgNq63/lSpxoNEio8Cey2fus36lp/bPYixlEzeuUNK1yn05FlaWKTnSJEIGD461nqNvU3JeCpIEVoN+MJF13XUTa0WD4PTWMbO2fhNj1RaZ3LyDifGngXg1uXLDA+PkOlOxk4pmkJjtUqjmQRST01NUVutslRJpjaoElRDp7uri6nJKX784z/lf//TP3Ly+Amefe4s1ZVVVtdq5PN5RoZHuHL1CjKOGT5+kvMvvEQoJIZusLw4Q6Eng+dpZDPdW9+nEKzVVij2FwmFRFcUhAjR9cd/yPBecEiKTx6a7irZTM99HxfSferWFQ9JcSv2Q4pxHJFOpQmF2NK8X56d7mynaxoZ26K70N8JCD8cHbUJ7ZxLNaUwMTWeNO67q4Rhc8c222Fn+5BR0puoaDonxk6xXqsweesGw8MjANQqFRCC2POwMlZnWPDr33qd/lIJTVUZHR3lpVdepv/IEZ459QxvvfM2E5OJe9TzPZaXlin2H0HGMUIILl/+nNHRURaXljh9fJSJ8RuM37pGfW0Z27ZxnJDbt64QxT7lchlFixBSYKQViv1FKssVdEUhigVG2sD1HFCSochJo/+mP4c4xFeIjLWVEF1vnWq1QhwlSxObCTForRk9zXAb7sM3ekph6HqHBOPNQ8tljJ3Nkusu0NvbSy6fo7vQT7PZ4M7tGzvCwR+Ep4IUwwjWGx53bt9i7PRxPnz/1+haxI0bF0CtMz9//YGlVUWxiISO8HVkpKNqJkf6ioxPfM7SyjS19UVu3/ycu+PjCCHwPI98Ps/f/8PfUyqVeOH555mamiKKYl5/4w1UTWV+fh4hBHbOpnjkCM8+d47PL13i9JkzqKrKiy+9wu9+8xtSusH//B//g9/9+j9YW1kiDD0uXvyUe9OTvPTiS9y+dQXThMpyBUNXWJib5cPf/JJ7d2/yz//4/xK7dT747XtkshaTE5PoaQgDLxlCHIukneOQGA/xFaPuLHccp5bZRb6Q3ZpP20IqdWh8srJPl2reK9pGG0PXcT2v1bifRL25TZfqao2UrrK6to6Khp6y6MoXOT46uq/XeWrKp55fJWXA2lqDtJlBhD5zc3OcOfNcMh4qbdBsuFhmckI2mg7ZjL3FXCOly8LCJFPjd4njmDfffJPlxWUydlI+tbpS3Ls7w9LSEs89d56pqUlsO0c6bTA1NUV/Xz91p87U9BSlUomZe/fwg4DqyiqmZRKGgnNnz3L77jj9R44ghGBhocx3v/ddAj/gswsXOPXMKUqlEifHxvjwww958+0foqaMZJSSpieDjAE/iJCBS7PhMDMzw9FjRyn09VOpVMhmLTJ28cExcI9pmfWwfPp4QlFc4ghULRkKLQIHPS25OzHOscFjGOb9y6dPIx6H8mkU+2jq43ETstfyqe8lgxeE2KjsRb6Lpit4noei6KzVapSGRjamZMgYzw8Pm/e3QHWJIo8gFBQKw2SsHrryeZ597jkAjFa/RWbTHVoceZ07WRGGrK8voGgwMDDCm+/+hOeeO4+i6yyUF3jvt7/Bzuf55b/+Cl3Xef3NN7k9cY3h4RF6ewv8+te/prZaZWBogBs3rlNdXaW6usrs7CyaqtLfn+ScvvHtNxgaHuG//pf/ioxiTp44wd/+7d8mhhw7R9+RPt749luMnTmDYti89Z0/RjVMiA2UzsltsrLiYaYLWN19NENBX18f5coy4+PjyAgydv5r++gP8XRgdmoCVUuGOc9NX0PTY4SAsRNn0NM9SFzmF2Y6avEQ3zweF0LcD9JmFq0V/N1susRRhBdENOprTNwdJ5M1GTx6nFhK0mYWVVXx/BAzvXeT5VOhFF3XwcpqBJ4DShpVVYgjj7U1j2KxuEMNQjJ6qDMxQ3UBwcULf0B4AUPHjmEZJvneAlcvXeLEiZOAjmXaoMGvfvHPlAYGKRb7cN0G1dUqpVKJO+N3mJyYSPL7Wuk1x0+cYGpqit5ikYbjMDo6SnVlFSFjnLV1zr/6OgOD/chY4nkeQgjy+SJG2komYWhKSyW234EAzM77qa8tI0OfSqWCaWdRFIOBodGOSpQyQNGUpNl/Mw6V4iH2AUVxWV1dJW1axNIna+aTIdCAjN0tpVKFw/Lg46AUHyfsNRBcT1mdMmo7CNxvOqga3Lh2ldHRMezuAuXFJXoLBXRDx0ilieMIO9dzqBTbMM3kG6koWQzdQFP11iDfkR1joto/B35IKEJkuMrF339E1FR54dy3GTtznrydQ8oI13F49oVXyXT3ke3pQ0kbKAhefOkV1msOrtvg0mcXOX/uHNevX8NtNkmn0sgo5tjIUXp7+1iYmycMQiIhuH7tOkuLy9jdXfiex/kXX+LqlYt8/N7vUFQF287T1z+AkU7KpUCiEhWrk9MKOoFXI/RDZJR88XK5buZmZ4l8QW+3zeTdW6CGyR/YSL/Z/OcxhSL3/+cQXw96enrIZix81+sQItD5d63aOCTER4Qo9nGq80jhgPS+6cP5WtAmxGazQRBsxDNa2Rz1Rkh/XwnNMLGsDFk7B1LgND0arsKau/de7cf36vcIoSgWxBaGkUFRLEIvRETJh1SvO7s+J5U2SLUk94svvoiWUVF0Bc9ZJ5PPc+fWBJl8CU1Nt/ZvUK9V+eCD91iYm2H0+HHmZmd5/Y038AKf5aXENdpoNlA0ldLQIPMLc5QXy+S6cszcm+Gtd95mtbrC8uIS1dUqV698Tt62WZif5xf//DOMtMG9iUlCIVG0VhjRNgfp7PQs09Mz6LqOoilJv6KuM3rqNLppsd4Q5AtHWkSoHYg2jUN885DSQkqLINAoFku7bpPLZzuO00eNr2q/3yTchntfJ2q79KloOijmrtscROgpK5l4saECMIwUWSu52bKzyUDhQr6brnwvk5PTZLqzpNS9l5ieivLp/dCext4pmW5WjaqLCAVKGAICLZMjFh6qbnLn2kXSaYujY2N4riCdylJbqyFjh1qtxtzUNOfOv8CNa1dxXY/llWX6evtYra4wOjpKuVwmY2U50t9HuVzGNE2mpqb4zne/i6ZqvPf+ezx39iz19ToiStpG5hdWME2TsdPnOffCS8kxSm1j6oWW/KfLSCbDhjOtdUMl2lRmTf7vnjYiPCy5fvM4nJKxFfcrn1arFQqF4kOf73kuaV1B0Q8GIe73/KiuLKIbqc7YqMrKKkv3punp70+Wp7I2oZoin08MXhldOexT3AvabRhRLHaUUUUoUBWBlrHwvJDluRlmp6ZYLc/S29vH7OwsH7//K+LIA9mg0GNh6gambnBsdJQrly6ysrpCV3eOocFB3nnnbWq1GlcuX8FxHG7dvsXNmzd58823WF5axjRNfvub33Dr9i1SusH0vXuce/48+e4+8t19FLrzhEHA5OQtQCAjQRx6KJrSGW6crC0qZLLW1uHHqt5RhTsI8bBf8RCPGJMTV6lW51CUg6fevmrshRABygtzB4YQvwhyuY30ozAMIRJEMmRosETatNAUhWLLUJjR98e4T7VS3ALVxak7pFNZDCOzkXkqXC5dusTz588xNz/XyTN1HIf5+XkGBweRsSQSISKOqdVq6IpKrVbj+NgYZ599lrn5OT54/33q6+vkurr44z/+Ez547z0qK4n6c5w6x0+cAGBldRXTNOnt6cFxHIrFIv2lEm6jyUp1lUgISqUSy5UKJ0+cZmFhhhdffxN3rUocQSZroqSTNcaV1Qq9PUVAIxIKeiopGctYUFuroSgRMm6tO3YXkzFUB1BBHirFrx4icAhjiWXmkl8odSbvTjMyNAhKCiNtf7MH+Jhhs1IM/RCnubZnQoxiv/W8ANPKfSXH93Xji1QSRODiuk3Gb91AUyBrphBS0tXbT3f/sR1kuFeleDglowXPdbBzrS9uvKmUmgYpIz67eIF6vYFt2/h+YlDp7y8xPDyMmUqDqlBdqdJwHAYHhnA9j/LCPNlshnK5zH/60Z8yOzPNxx9/TGV5mUJvD4XeHkIh0JUhIFGuP/jhnyBlxNpanYm740xPTaGqGvnuPPW1daqtGLg3v/tdfvUv/86ZM6e4N34TRdGYmrzL0PAwx0+9gIwEvT39QKIUNX2rcsx35wl9j6XlRYaPjSIjmQwsVh+cUXmIQ+wGPWV3LiYydgGd0uAx9PSjv2gHgb+jyX/77+LIRUTqExEGYKQNCum9ESJsrCdqpqS+toKVyaIbZqfvcK8l2CcV7XQaPWWRimPSloUmBWtOE9POIb/kOXeoFDfB9zzS5s6SROQt8eknnwCQz+cx0imOnzrN1YsXGBoeRteTy4Gmakzfm8ZZWwfgxVde5l/+5V84eeIEc/PzTNydwDB0+vuOsFZfZ6hFqGnTpFGv8+IrL+N5HkeGhwkch+WlZX73u98SxTGvvfIqTqOBlbGYn5/n5MlTjLYyWB2nimna6DoorQkD7fVDaJVPN0OqrZJpRLNRJ5PNETRd/vDpRd5++zuP/HP9pnGoFL8a1Ot1crm9XYC+6JridrLzvCZpU0HBIhRNIgFpU0FGPFHTNR5FS4YSN5CKxsz0NMPDx7aUU+dmbjA4MIKiPxkKfa/nh9OoJTfwMoZIEoU+KV1l8u5thJ5l9MxL+M0ag8XeXV7jcE1x39iNEAE08whHSgP09fXRcJucOHOGenWF86++iowln332Gbl8PukjDAIWl5cYPZmUQ4vFIjeuX8dtNjl67CivvfYtIhmTz+cxTRPbzvLyK6/y7p/8mFyhxJHhUWSUJmXn8VyPXFcXf/WXf8UnFz4lCkMuX77Md77zPSq1Goqmo2g6lcoqrrtGo+kn/Yebeg4VTdmyvgiAGia/kxoZqwcZSYy0ydvvvnm4vniIPcPO6jvWDUVUp1qdA5LpGG18EXeokO7WfEvANJMw/9WVBXRdwTQzKFgdQgxFfcd+HjdsDjBol0J3Q+jvnsfcxkqlgowEYRQxMX6b5fJMZ59DI88+MYS4H8hIIkSEDqRSOqtLySi9Z869zPmzL5FT2ZUQ94NDpfgQiDBE0wXjd67SX0xKEpZlcufOOJaVpVpdIQgC8vk8Z55/nnvj4wwPD3Pj+g0uX/6c7q5ucl05arUaiqpypLdIaWiQ8tw8QsYYus7JsTH++Wc/4y//89+Q6y4gI5Ai5OOPfpvMBBseZn5+HtlasyyVStQdh2IpKY/OzZX50Z/+VaffUMrkYlQuT1Ms9mOk7I4LFeg4URVNgdhAtC48mhKhaBEyClGUgzPG51ApfjVQFJf6WgO768GlujAM0LXoSyu5OHI7oRpIwUqtloRvYBH4DYx0jEJux3Pg8VORUpFfOGZt8/Ok8FB0s/P39sefFOxVKdbXqwkpttz289PjHD/5DKnsw2c5Ho6OeoRITDeC21cvYxgGJ84mZcvGapX5+Tk8P+D8Ky/zT//wD1iZDLquM3PvHulUisrKKm+++Sbzc3PkunI0G01y3V1cvXwZK5NhYHCQ73//h6DrKJqRpOhoOo3VZWZmJ1laKOOHAaqicebZM3z44Qf82U/+AgCBgZUx0VQdRU3TbNbQtQhFSWOkLX7xb//Ed777PVItk0NlsUyxv0SzUcfQdUIhkhQeNhGlqiNjgaIcnLXFQ1L84hBRHSIFPZWcJ4tLs2RNE7urSNNdxUpbKKpFtTpHvrtnS9P+ZjzKlgzXW0cKH8u2O2EAbcJ8XMMBQtHE0DdG1rVJMQ4FRjr7yF7H81x0TcHzQ6xMiqXyMgODw49s/18V9jM6SoQBKCq6rlOrLAKQtmx6+nbvj914jaeZFFUX4o0vxwP7ETdBSneX1oyQ23c+xW+45PN5qtUVFEXDdRusrq7iNpuMjo7SXypx9fIVzIzF1MQkx46Ncuv2LXRNRUQxp06NUalUeP75F2g2GxT7+vn884toqRSvf+stjgwOsDA3myi7tEXohxhphf/vv/83nnvuOYZHRjCyOS5f+APPnjlPtqevE+/WiaNTYhbm7yYxbiQlUyE0Ju9e5djocaZbAeVChAwPDaDoZvI6KZtqtQJssoRLtfO5HTQckuT+4axXyNpZvEBsOExbCMMARQZoukZrqg9xFKJq7ShB65GSYt1ZJWdvDRjfzXzzdaEZgRfG9Jg7V6MkLrVaYo7zvLAzSPkw5m0r9nN+NJwaqqKgEHL18k0yXXnOPnduD6/xFJPilou56jIxfoNcro/VSoXR46MApM1tclt1mbh7l0I+T6GwcWflNJaJI4/3f/M7+vp6GBoaZnB0FOmH3L55g88/v4QQEWfOPkuxWCT0Qy5c+AQhIqyMRa6rC1VViYQgm8kyfW+arJVhYGgQTdd56bXXuXTpc4rFXi5dvMC558aYnS5jZTJ0d3UxNDyMletm8s4tVtbq1Ksr6Gqad77/Q/zAw7TMVriDtqHy2iVQLUnakdJtTdBISqbNRh3LtHdknspYbJhyDmBrRhuHpPhwhGGAYWxUC+amr5HLZlCNFLl8D7NzU/QXRzoKsrI0Q2+xuCnvdJ1IKuhaQqB7uehJXISQaIqCqlk0G1UarkdfcWDHtnHkPrQk+nUML274AkXXkUKQTW81tLVfv+ksY9k2nudhta47TzIpirCBbjw6dQv7I8X6ehWAVCrF3NwCxd4huvIP/39+KklxN2Xj+cs0GnV8zyOKYOTY8S0qcjMS8iB5XHUJPAenVmNlpUqxWKS6kqip/v4k3FvTVNxGk0JvD5lMlsuXP+f1N97Abbr8/uOPOXvuOerr67z29tsszc7SNzDEf/zi3zj9zGk812NgaIBKrcbs7Axvvv09pPC4df06p08/S7Phke0pEAeS8fGbZE2TP/zhA0zTZHjkKL39ffT1DWOk21mtTlImlRooPr/4+c9449tvkesqJTMToZOA0ymNPshQc0iKe8Li4iL9/f2PboePIZz1CmZaxfNcmuvr9B8dRSJQ0JEyOf8WFu4wODhMHLFrCTUMdyo5ibul/BnJhBBjNRk83H5883ab8SBilLhfmSNV4iJFQoaO45JOJQThBz45e+dafLUyA7pOPp/vvI8HkWJ7ffCbXhvc7fWT8mz8jZKi20yWf+I4xXrDpdi7N0PRU0mK1VqFQr4Iah0Z6URCRzcMfK9KOmNulBn3gKa7TG25zODoKI2VKoauMzk1SSxjxk6NcfvWHa5fvwaAoqoMlga4fvMGGdNi5OgI+XyesVOncd0GU1NTzM/PMzw0TE9vD59fusTIyFFeePVNoBVW3lJoO3oFW60TIPjf/89/J5IxL7z6CpEvsPMF5mYXyNoWY2OnQdMRQUR5YZrR0aMomoWMBFEs0A2dhbllCj05TLO7te+IUIToir5728YBxaMixYNaXm6j7R5tK8Y28bWJcDcoirvj8TAMSKWSfbSdl23Cav8shKRWW9uiCuvOMrqeRvgBue6dZp4HkeJ+VGKzUSWzB6MGJC0hy+UJurtscj39W0gdtpJw+xhCUU+yiDcR+8OU4tr6MoZmkck+egdpspapYuxjnNL258OjHT21H1L0vQaB75Hr7qXRjMhm9hb2/dSRYtslqijWrmuHTXeVjLX3Qadh2EQDFDxCz2O5UkFJ65i6wQfvv8e58y9y7doV1mtrvPDiixR7i1hZiyiSFPr7mJuY5MInn3B0dJTl5SV6enrp6s5zdGSUdJdF1AxQd2kyvW9PIbRaKzw++uh9zj53nu6ubsCgXToVrQ4bLQ6S/SgRC3NTaBocKQ0T+hIjrQD61lFRB5gAd8Nh+XTvcL06lplLnKa1VdSUtev3SEQumrK7SoSNi57EZWF2ktLA8YcaY9qE+TDzzIPIsVqZIUIg0ekrjuy6Tb02RzbX09nH/ZRpG/Oz10FNMzh4klA00XVlx/btfcSRy9T0BMdPnNgXKX4dcJw6tv3lGt0Xl2boP7LxuXqei2nuX53vVylamf0f91PXp6jpglB4VKuzKBrU67UOOQZhlUzWQkR1pHQ7vxfh/fuAjLRC6CcTNBy3QbGvhG0XKPSV6C32MTszzY/+0484//x5UikDK2vxu9/9jmbDYb1S4dbtW/T0FVmprHD27HPEcYTnNrh08SIr80tMTU1TLk+ztr6S5Jequ6i1NjaRlqLaPHPqPPlC4rT65S//FUWL8Lw1tNiFKLm7F6KBjATFYj8rKzVAZ3Z2AhlpO2Yntj+HB30eh7g/oig6sJ+dmUrOSSktsrkeFGV3daFr1n0JsY1QNAn9mMHhszRcB88Ldwwd9rwkAD+OElLZi5t0N0KsO+vUnVWy2SxpPUUhb+94vI1cPkmUCvzGlmO9H0oDxxkcPNn5eaVS3rFNp+yr0Ylw3Dekh+fWqa+tIMXW8VBR7O/43X6xJ0J8yFiqYvEIjrPRG/pFCHG/8DyfwIsevuEXxIFRigBS1gmFADRSaQMRJg7M+voa1VqNUmmQVCqZp9iGEDK509ukKtuqU3h1xu/cwoschofPJT1RGqzXKkR+iOs20HWdD95/n5MnTjD2zDNcu3qVV7/9FhM3byJEiKqp3Lp9GxnHrSkXowRNj1TGJIx0hoeHsaw8yv1KEdvCu2UsqNcqfH71Em+9/hr/+NOf0l8qoaoqZ86/jG3b6FoOz08Wo5MSh+DnP/8ZP/mLnyAjfedrHSrFQ9wHMnYfSnabtxWRtsWg04GyvzW+/ZQ0t0PIRLUCSNEKrlD0B64/LszPYygg8egbSEhMCIlTb6Kr0PBjshkTTfch0ncc2+ZYubqzTs7uIhRNPK9Bzu7boT4fhVJcXVmgp3fgKylnttGOjEvc8Hsvt+53+/26kwMvImXufUZi8hpfQ/lUxDG6+s1dUEUcQxTtXNdRJeu1WWzbRlGyRFJHhGugC0wjD+gQK6DKhBTb76E1dFdGkkpllt7e5MS/du0G586dR9FMiA2q1XvI0Gd6aoq6U6eyvMI7736HX/zi3zh29BjFYpHl5WUAfN/n+Inj3Ll1m9de/xaXP79Md75As+EwMDjAiTPnmL59h2PPPNtRcDIWSJI7oQ2Le/L3SnmGe9MzNJprDA+PYJomi+UyQRDz2hvvoKaSzyJptTBBiQi8GinTpOk4jI+P8/yLbxyWTw9xX0i51YClKBvnh+83SZsGMtZ2PNZ5fhySONbaF6IYdZfrhBARur7zwiYJ8VwP3dDR1PSO58Zxcny77XO5MrNlnqOCQRyFCOFjpDdII/QTImm4CYHatt167x7j128ycHSYXL6EEB6aolOrLBD6PlaXjZmycXyHxYVFnj37KnG88/1JNioHnuuhaenOuip8MVIM/QAjnWJy/DoAx0+eoLKYmP+6u7IYlkVlsUKx9Aj6EqWHEAIZhrjNdaxMFw1fkM/nntj5jar6Na4pflPkKFpfDl1VQZXIKAQiAt/FSCmougkkrQgrq4vk83niUJLK5BJS3A51473JyOHy51d44eXXWj+L1mBfHRCsrS7T3dPHv/7s7/nB937A7Vs3mZ+fI5/P89rbb3P90iWmJqeIIsHg4BDT09MYhs6Pf/ynTE1NAXD8xHEWF5cZOHaczet8bVJcX68xe2+GsWdOoes6cSTwfUGu28apO6QMncmJSfoHBujqyqNqybqiGgWomo7bqJM2LRQEjuOQ685z6/oNTpw8kyz8PwXtF7vhkBQfjM2kuJn0ZByiqAZOY5WslUNRW6PXogBJhBAhpml1CLP9fBlv9Cy2EUcJce4gvChkpVIm31vEcRwK+b4HPmc7IQV+FT+U5OweAt9B19PEUqLrKSRhhySVLVwsaM9GWJ67i+M45PM9FPoH8DwP07SZunWFwYEBAjWNbbcVX/IchZ2KaDMp7raNkB5qHCJigaKY6MYeiEZ6yAiqtSo9LUNSFPtoikRGAme9Tq5n4JG5VqPYJ/BDLFOnvuYk2dApjVzPzhaZJwEHmhR3df2pEvBwGw6KKlGkjlQU0ikTP/CQscTKJjV0GcndE1tapFh3auTsVmO70Wq2lQGRBNdrYFvZjpEFBB/+5pe8+OKL/OLf/52+I0ew7SwDpQFqtRqXPr9El93F8MgIS0uLBH6Abhj80Z/8CETIwsIchpmlt28AZVOvIYAk6vxuM8LAQ9MVVE3vRLsBCDWRk7HfQFUVdEOnslyh2Feislym2FciFCGGZj41PYm74ZAUH4w2KbZV3hY1qIQIIdDUNIqiEkUBmpZCUVzK5TL9pWGQxpZ9JH9vew3aVZmOqGz12yY3n45TQ9dMrE2jkXZTZKFwO4H8bQghOr9TMBAiIW1N0beRYecZyEhHeDUWlxcZLJWIkBhmHsepo2sGlcVperp6yfYMIAkZv3WFk2OnULUHH9/90Il5U+SelVelPEuxv7hlexF6uPUqvudSHBgEZVsrh/RwPYFlfTkXa+g1MNKtD08xO6r1ScLXSopfK9pqbpvSkzLoRJXVa7MICbZlsd6s0WwIjo6OISPtgfFlSWaoj6LpLC8uoOs6mwHeLAAAIABJREFUhd7krmhzVqiUAR9//Ftef/1VAJbn58l1dfHTn/6Uv/jz/4Pr127y6pvfAhEShj7v/e49pIRCoZdz584zOztLrjtPsa/IynKZ7u4cajpZC7xv72Cr11BGkjBsMD09Sb1e48yZZ8nYxSQIXIlbg4d1FE0h8BxSpkmtWqO7qxcZCYLIT1oynjIi3IxDUtwbOopRRgRhSCqVXIy3k2Rn+1jrKENFNTqEer/y6YOwF4Jpm3Q8zyNt6PiBh27Y6LreWr9sJeoQEgsHVbfvo+rcDjlXKlWKxb6OopxbmMSpVfA8lxfOv4yaLiBxCX0PI20nRL6L4n0Yvsya4uzEDUwzTaE0RCxclhbLrJQX6Onu4dbtcU6fPcvw8eNPbJnzq8KBIcW2ChVhCJq2U5F2yqbgB4nxRcYSz/PJdeeJAw81lXxJIpnulFq3k2pirknu3tymh20nvXxtEm2HbCuawsLcNEYqja7DjctXeP3115ienmFq8i6ZTAbX9XjnnXf47LMLBEFybKVSCUVVuHDhU8bGTtPdnePY0ZOoaSNZq2wrvk3rmrDRotEuqcaxoLZaY3LqDv39fRzpLyFjDcvq2ehpbJVhK0tz9BSLOPUKptWNoumE3toGiT6lOCTFvWMzse0GRVETYpSbzicl3LLmuF9SfBAhxnFMHAs0PSL0PYQAa1MvX1sltslPiADXc9B1BU0xOjnA7X0BKGrUIcVISCQRhm611GxSWp2ausnQkWFSmQ2DjSSkXF6gWOzD0PfnuvyipNhWl0IIdMPeUIXSA8Xk5tWLnDn3Ehd+/wGvvP7WF3qNg4oDQ4qwbe1wMzYRSKO5Rnm+zOiJUXTDREaCu+PjnBwbA7YqRCkDFCW1teyrSkTooBv67opSlXhujfW1CsViEVW3AY/luQUWFmZJp0yWl5c5ffoZlpaWuXDhU77//R8A0Hekj3K5TDaTpVarcaS/RHlhjlAIDCPN2JkXkZHomGQC30XXDSIhE7MMCSkmX/iIMBToqoaII1KmThzpqK3sU5SooxrbZVhFU7YYbzaXXJ9GHJLi/rDDeNMq07eVYXsbRY0QoYeuJyVFp14na2dRFPW+7sL9lBzb24aizlJ5FlXXKRZLeF64Iwu1jcB3EGETy87taO+I47hTv1VVdYeBJwgCdM1H1XIdgtziIO2sGybfTYU0ur63kuKXUYptIgybVYRikEobO9cQpUe9WsVpunTlC2TtL+bkPUjYKynepzHu8UGbENv/1nUFrxFQd2qYZoRpWkRxiJ3LMXb6DEvlKQJfUnfWGB5O+o+2E5yiKYBEVxUgJPkYPJaXFikWj2CkTYjpEKWMBUbaZHVlgUbDQ9VMin1J6WR5eRFN1Tl6bJSV1RWyto13b4bXX3+DKI4YOT6GokGtVuXo2BkKR/pQdT1xxqYt4iCZTCGkIHAdTMsklTbw3MRII2O9Y/LRW5M0fLdOyrag6SaEqOnIKIDW90xRAKluvO8YDMNIHn8KyfCQBL8cdjhM5S5rjTICaaAbgExIMmsnUWBSxki5u1t0L4TYNsioqookRNd1+opFVmouoJPNZAmCYIu7s42G65LPF3YtmyYE62Noxq7knEqlkCQnT/L8rfvY2KcBuKj36zN+xGgToJEp7PKuWlBMcj0DLJY/Y2BocN+vsVmBRlJ54kZRfRk8EUpxN4RhEyNttAwkRdr83iaQ6soChd6+LWaZLdjkNA19dyPphU1GHLVdPoE7t24wcnQYt+lR6C0AOvW1GqHrcO3mDb718hvJbrWkhON5HqsrFRRVof9IP+VymabrYaYNJu5O8MMf/aSjDN2GQxTTGjk1ia4bFHrypFMmjaZHsa/UGesUhx6NwCPXbryVGiKI0FMPabHYrCKfMhyS4leDKIrRtG3tGulkPNJ2dbnfNbfNaE/ckIRJbKEU6K3ZgW1iapNaW71tJsHdCC+O405/n6Fb+1Ks9z3OfRptHoZH4SINgxqGYRIG6r6MMVHsEwcC4gA9ZRyIgcUHqnx6X7SIrd1r2HalxnHSuF4uL2AYOfr6h3e2YGxpvwipVmfpKQ505hm2jTXtJtTQd3Bdh1hKunI5VN1GRh4XPvuA0yfOkrFsFN2k7tToypoEvsAPGtTX66ytr1FdrWKaJkJInjl9ikqlQhj65PN5AIqlUnLytkujElKt5lcZbeSj3s+Z+lA3qRoSRwJVTT91avGQFB+O7cpvhxK8z3M2fog6zk7fCzvk2N5uM1nsRly74X79f27DwTTNxFDGVpWXmG/u3yqxed+dMvAmU85ej+O+296n1WQ7HkaKSRmaL9R3+KhaMhpOlZmpKc48l8yPRTGT49pL+8hjiL2S4pN3ddxEZsQKxAq6rhB462i6SNb+PJe74zdZqSzie+6uu5FR2DHoQBJ55Lkejut1TC6gdxr2dT2Lmeqmu6uEoiRloVqtxszULOm0Qbm8gO/WsE2dK1cu0Wiuoakal69f5eaNmxR6Crz08ku8/u67FPqTrMC+YpEwkEnifKzjeSEp02S1ukaz2dh+yFugoOG4DjeuX6C6OoeiRbjNFVD8ne9VBniuQyRlh1QPcYg27meieeD2SkgU+xt/hI8IPZy1NVJGct2Rcbhl33EcE0cu1ZWFzs/3gxBRYoDZpd+vbazZTnpBkJzn7dix7c/djM2ktXubxu7bPgyqZnxpxYn0kC3jzH4J0XWdL/fam5C1CwwNlvj0ww8JXZfVysITS4j7wZOtFFuorMzQ3dW9USZVQ5bKUxuGmNholUKTxnvQiZpNtExyNzs/dZXB0TPISCKjCDVl7qosZeRRqzkUevMs3pvAD5qMjBzj33/+r7zznXfJ5IvUV5YxTRPdtJi4dYP1VpP9wOAAuq5z68YEx04cp+HUSGctDD1NrjuHaeUTJaclxxg4NcrlMn0Dx7CyuVYZOLPRsqFEhH6IrkdIKRgfH+eZM+f47NOPOPvcecx00vTcds3CLmHjbRxw5XioFB+MqJWXq2lby2tSxvi+wDR3L7ttafJvqS634SbB+EKitvp4PU9iZS2E2LghU9B2mFLaKu9hCrKNttqT8YZRRsZrG6Ed8S7hAI+gTPoocD+lODdzk9LQ8cdqDa+tPL/pUVZfFgdXKe6CYl+ps8YAQGxgWfmWQ3TDrOM2KqxWZpifusrC8hxCJGuGtVqlpQ4jFE0Au99tyQgKvUm5M9eVoVgsUq+vEYQBlUqF//j5z3Achzt3buE5dT744H2QEY5Tp7urG7url1fffId8oUBXzsb3NfKFEqaVB6kRi4110U8//ZTFcpk7N29SX6skiTabQoplJDvZgo2GxzNnzvHJ7z/ipZdeo75WBzXsuGwfGDZ+iKceqqrvahJRFJV0+v7nzW7l1UgEeJ6LpqUol8uIMMTKdCGjZO1OU3QM3ULXU632ihhJSCjaAeD7WPNOuv1R1AjXq4Js0FirU55bSEqiX9DY803AExFR7DM0PPrYEU/7eB634/qq8OQpRVUS+nWMtLXRy7dLQ37bqQqC+ambuE2XkWMjfPzx+wwPjXLizIuAjvAFaytTdPUW0TSYn1tm+NjIzkHE6ob9OhYeMgjxAz9Jrbl4idOnT+N5HhMTdzFNk66uLlzXw/c8srbN0WNHKQ0n7SIKGormU1mu0dNTRNk0UzGOfe7cukEceqTTBrquU1+vU+gp0N3VQ6a7r2O4UVNGR11u/nt6apyBwRbZxkZiSkptLXs8TYk2h0rx0WNHyVVGeJ6LldkwtcnYRdVgZnqWgaFju7YrSEIcp0bWMjsxih3zTLQzHm7XY2kZcFaqFbotEyNr72m6xjeJOKoTSdCNJ8/A0jYowZNFlAfWaHP1yh84+9wpxm99Tj5/hL7SWKvFQkdGIYpmEIsavi+xsgXmZ29QKg3wyYcfks/n0VMSy+5hcPjZVih4iAg9Zu5NkevKk81kkzi4tktzUzhAkpjjcePKJRbmF4jjiLSZxqk3eOGFF/jVr37J97//A2q1GtPT05w6NdY57rFnzyUOUyMhIrfhYmXynai4zd0xG2ua4DgrSJlkl5YGRjcIVFM62aZEEjVlUFlMRtjI0AFFo+Y4nDp9PiHMPQ5cfRrwNJLk5ib8Lb2FDzHTAJ3Ums19iZv3u7nEGkUBqqp3tus4VJWt5prAd1henklCLRQTISL8MOiMM2qbX9rrgu1oOWCTqWZjzXC74eZxh1RkEp1mPtoJ9nvFF5msEfpJmV015L6f+zjgQJZPRRxz5sxLKEqWfO8Qma6+lkrUk8zT1l3lhd9/hBAe9bUF5qZnqSwu8Pq773LqmWc4ceoVBgY2yEpGkuWlRQo93fT2FLGyuS2kBIKbN2501kP+9Z9+ytzcLMPDw8RRzPiduzj1ZGH/b/7mvzA7O8OpZ05h57KMnTrNcqVCaWAIx3FQN92ApI3ESZqsYwpAUF+rsX3WoZVJYqtKpVJrvXHTY1kL33NQUwoT41dYry+ztDxDJpNF13XKC2XcRr1DpG3Um6uEYTNRv0p8/2i5QxwYtAmxs66nhJ11wC+7380l1u3rkprWin0jmayRlErrzM7eI/BDpqcm8dw6qbS9hRC3m1+255tCQoRtkp2ZvoOi+rheFdetJ+rxAUabxwHN4MvNQ/xaID1c16HhVBFxknfaJsPNivEg4YlTirtiW3sFRNTrFbryyZiopfkF+voHWk7SljOutd7WTqrxvDphoJDPd2OkrU1KMey0Z8TC4X/+t7+j0XAolUrYts3pM2fI5/PMzc7iei7ra3XUTb1byZ2whml3MTA0RCw8fF9QrVYYHDpNGHgoakQYhDScBj3FIqqmJ8Hders8CrVqjXy+Pyl7tlSikTJYnLnH/NI8J8fGuHvzJoIYp7bOt771Fs0wYGDoGHEQdnoi22k3QGdfj3vCTb2+Ti63S6/pF0T7XnFzn932nruDCCnj1tQHE6TP9L0Zjh0be6ha3Dwuak/KErZkoiINwiBJlllcLNPX30fWzgOCO9evUugdpq9/BNetU1lZxrZz6LpGNpNPUnKEoFxeYGhgZEs5dXsrRtIfHG4ZnruvNcqvEY9inuIXwXYie5DaW60sEIsIVdfo6i7s6jx9ksw3B7Z8umfcJzh8921DGqvLCBGSymaSwOwWQt/D8xpYaY3PLnzCen2dt9/+DvNzs1Qqy5w4cYJiXz8ffvA+c7Oz/OCPf8j1a9c5fvw4VsZqrQk26ekfwDQNXNchY+cJ/JBUOilp3rp+Bd/1OHf+HHfGxxkcGsG2u7l96ypd3V3YdhZdTyfl1k1I2iuSk1xGMplPlzaZnRnHMrPkugukU1kkEaqW9Du2Q80fV0gZIhEo6LtOeXc9ByOV6RDY5muLVEAETXTdwPN9TMtGkZvKpXEIqkHUasfRU5kd+39aoCguUibnX7vkCST9hurWz33PZdZt+weQ6CANlpcmmJ2apK+/n8pKlZNjY6gapIxcZ87hgwisnWrTxtZmffHYryFuxzdCiq2JGbvGwu2ChlMlDAX5Qt+ujz9pPYuHpLhXqBIQRM06jaCBrmtYVmFL+Wbm7h1Shs4fPvk9npeUPPqKR3jttdf45S9/wff+6I/46f/6X9h2jmPHjpHP5/E8j2azwcsvv4LjeOTyeVAjGg2PXHc+UX6FIjLycByHtGGyUl2h0NNNOtWN5zlEcYSdswlar5ky7R3l1cBfI4okRspI1nJIiC8UIb7bwDRNpiam6C+VsO1uFE3BWXOxH6HyepSQChC35t3dh7w3n9bbry2xdFHQQTU6j23/Gjjr68lMPPXxvTl4VGgTWhQFxDGkUhGSZNamlUnyQmUc0nQDMpmEWPZLgPeFEiIjDxGGGGauM7BX0WB2dobuXI6u7oFkhmJ1GTubw7S2XmQ3r0Ea6XSnzcJ1fTQ1pF5fIvAFff2je84dfRzwTZBiu4dxr2OkXNfB0PX7Et+TpBLhKSbFfc12bJloZBRx68ZFeot5unqKpFO5xEmXNVgtl7l69SrTU1O8++673LxxEz2d4u033+Kjjz7CskysjMXIyCgiTFSb63nMzs5i21nSKZOe3iJWVwE7Z9N0apipbKec2R4WjKLhNhzW6zWyWQvbztNouOS6csSRoNFwsO3eHS7SMPAw0kmZtZNwI9UtgeB+0MBtuuTzxQeOznocIBWYnLjDiZOjrTFd4QZ5xSGeL3nv/ff44Q+/33lOWw1GUYyub6SUtJXmdqVInJT2IgmaApHUDmzpdDMprtcW0RFY3UV830tKmHJjUHBbLX5ZUuwoSyVEQRB4LiJSsLImoR+haBqakiRHRUJFVZUt65vJumdiPtu+lpjEvCVrjKHvo+uSJGRjk2t1UyjA42q8+SZI0Q8apFN7N/a4rvNQAn2S1OKBNNrsBfshxGSgqYKiwZkzz+J7guWlCqCRTivUqlXcpstKLQn6/v3HH7Oyusq9qSmuXr2KlDHnn3++M1D46tWr3Bkf58a166RTaaIIRkdHW845DRkJLnx6cWN9r4X1NQddgSDwqFZXmJqapOk62HaeqYkpokhgmibaLv+dbZJsOi2XXhAla4atQHBFSWGa3RR6Sk8EIRKHCSG2MDs7haKEyR8NRLjOSy8/i6KETE7coba6jAhDoiCEKBkBFEf3Se1pE6JqdIhWSHFgCRE2DDaaliJsrBM0ahiGTtY2WSzPEkUxMg53GGS+DBpOAxm7Sf8vOrqRS9Yx0VE0DUO3ECIhQVVVUFW1Y5pRMDB0C0PPoes6U9Pj1GoVQt9PQsE1C0NP+hlTaRtVSxSo59aIo/ojew8HDSL0SBsPie7ZhgcRYhQnCUYHEQdOKX5hbJtjKCOfhdkZpKbT023xi3/7d1RdJQwFi+Uyf/3Xf81CeQFdNxgZOUYoI5RIcv3aVaSUWJZF35E+HMdh5PgYaSNLKmOwXF6gt1hgenoWU9fQNYUgCFE1nYFjI8RCsDi3wMCx44S+7Ix7StJr9PsTW+v4VyuzFApDWx7a0bi/aeaijMVjQ5Zb7uHisLMuuBvu3r5Cb94mlx9GN4wOoTqOi93VtWOtEUBpmT/aPZ2ypZL2ctP+pLZxuG6TSETU1pcZGuhD1XRmpiYZGjmOoibl0h2job6oUtxULl1ba1DsLyWKXTXwvDqmZeI6VRTNwrISM8z2cU2w0Wqx1YUqiEQKXde2zDmEDWUphCBt2A/NHn0cWjc2K8UncYr92voKtm0fyPLpwb1F3jc2iCNp7dAZGj3L8MgzZPIlXnzpVZ577hy9Pb3Ytk2tViMSEQMDQ6QMnXw+j5QRz559lu58oZWWA2NjY+S6bVIZi8bqMj1dNp7joElBV85mfn6JqakpXDfJOr1x+Ury97WrrYHJAqTWmib+gNzSFsn1FIc7CTZCKkSinUO58VwZPQEZqKqBmd76hasszXb+3Z0voCo6ejox54R+HVSDXC4hRBFvv9CH91eQBxiplImiqhBFNBwfiY5ppluN8gmSeYdf/lIgI6jV6ujG/8/em8ZIlmXnYd99S2wZkUtlZlXW1t013T09w5nmbOTQIihapihYEOnlh2FZpGDRlmHIhn8YsC0LhGHQMgxZBixANgz4hw0vFEXaICTAEGmBokmK4GZyzBnO9PR0T3dPV3VVdWVVZlVmVkZkLG+5/nHuefe8G/e9eJHVS1UrDlCVEfHeu9u793znnHvOuTF2L+2UQO345BAA0O0P0O3S+YTj8SlUkEEF07mYQ8DEKeah0SC7iKKypjMZ5yXNstvZapR79OMGRCaO+3vWADFNJthY3/64m/Gh0UpTrCB5EHGophgek6v4e7e+h63tLfzOb/8uJpMJvvTlr6DT6WBtrYvf/93fww/+0FeRzGbo9noYn81wYXsLUaeLe/fuYHt9A2ma4tZ7t3Dv/Xvo99fw6Vc+i6Ojh0Us4v7+Pi5dvIqg10ccdkoHBQM4n+eoyjEdT9HuEshMx1MK+n/KSGvhxi/2Eed+E7/fvvMWrly5TvsazthoBRwfnSBNToEwQDIdYzIZY7BxARv9AeI2aStZtngf+lnVFCeTGb75zW/gh37oVSMUdJClU2jVQhy3Ci2Rzaz8eRnKshmiKEOewezFD4q9yuHjQ6z11zCdDREGXQRhF2GU1wbbaySYjCfodKPi1BqFGHk2hgqB/f19bG/SqTRpQgkx4mj+AOHpdIR2e+2pAUFJz7KmmCYTTKdjdHq9laa4iFzp/AOhQJf/fUTEiQCIWYYI2xH+8a/9Kra2t/BPf+uf4otf+iJeeeUV3HjlZVx+/jrGZ2f48le+jFs3b6Lb6+Hbb76NuNdCvDYgt+bNTWSBQtjt4qWXXkLQCnH5yhWcnp7g5OQUySzBH/3hH+HkhPZF3vz2a0jTETIdknkzj43jyaw62F7lIh2d/D1Du2dTuj2NgAiQY4xScbH3p5TY/xMgeee9t6CR4uGjfVy/9jLCoAOtYxwdHQAgADt49D7e+e63sLnRw+ZGD7s7uxj0N3DjhVewe+EKWq0BsizH8PHj5vvQzwKJ+ECtc3S7GV793A0cHR8jy4EgTBG124hb5vBcoSUuozHySRlQCcJIUegFUvTWugUg6jzBYGMNyeQEnW4Hb735bQQqRzI6xru3vgMVZN6TMhRiRHGEmzffxv2DO9DZBLPpEMPjAwAp1uIQpyfHOD05QqfbKQAxSU8xHtP6CYIA3e7gqQREl54lQAQAnQdY6289U4C4DH2gmuJSnp9POwXaxjgGtFfy7rtvIVbA+3fvYWdnF+vrA7Q7Hbz5xhv4yg/8AG7evInh8BQ3bryE4+EQ29tb6PV3kM/GmJyd4Hg4xIXtHbx/9zY2N7cwnWbo99cw2Ojj9OER9u/dxac+9SJ+7w+/hj/9Z/4FDE+HSNMU6+ubmM0mxl09Kg4c5oB7rWelsx9djYnCFMLSM087ufLc/r3b2Lu0V4RaaJ3g6PgAW5sUQ8WepASqCR49PMCF7V2cjU7R6XQRhBFOh6fodwel+MfpZIJ2Z7H33DOjKaoE0HGRjEDnpzYkYjpFJEzSvN93HtLankeYpilOT44Qh8DBoyPcuPG5oi1Hh/t4ePgAF7bWMUs19q5ehzytZlFsIkDp5QAAyQnSDIh7EU6PjwEVYbCxUyojTWcLQzOetj3FZy204VmlZz8kQ4ASJfc2LtsfVeC5qF/rGcbjQwyHIwyPj3H18lXE7Rj7+/sIgwCbm1uIWzF+//d+H1EU4vs+9yoQxRRwvzZAmkzw/t2b2N3dQ3eNwjKGwyG217fJOWB9gP/3t38DFy5cQBS3ceXyNZwlU2xt7wFIMTyl+KJOp4MojjCbJojFqSBJOkEQKHzn9W/h1S+8Cp2ZYGgDlGGkkKXGaecpBsVcj4tUdlrHyGYJQsdTl/cLQ5UVQf4ASprkcHiC8eQUURSh1epgzSQ98CUDaErPCigeHx9g0wgKOjeB7WGE8WhMyQxUQPdsUTiGzpNzAWOSzKCCrPCIVmFUaIiT6RG6RtA4PT5Cu9PBcDzCre/dxM72FibTHC+/8v0AbNJvFwA5MN8N2FdBhv27t7F39TKylI6f0kiQTKdoteedstxUbzoPkefpxx7TuALFj54+AY42KcbjUxwc3EYUTQGkSKZDnJ4eQOsZ0kSaiWZl020TU2vV9Ypne/0Bvv3aN9Hpr+HxcIjJZIKN9Q0M1tfx5nffwHA4xKc//bI5rHiEwUYfnQ4tUp2H2Nu7huksRZ4Bvf4OLu7tIcunePO7r+E3//E/wje/+U0kaYrj42PcuXMHG5s7puYI/cEm+oNNHBwcAQBabcsoNKy0/vnPvwpye1dWc2x1EATtufjG0kgnCdL8yfNgPinNZhPMJhM+EQhRPM+stU4KAWk0HGE4HBeAqFSCNE0wnpzi7t27BIj93YWHyH6SqD/oI0lm+OVf/iWoIIYKyUGr0+kiz1NonVvQ1PniE3YrKI5bUAiRscOWtu+q0+lDg35P0gz37z/E1tYevviVLyKKW3j+Oh2ynec5prMJxuNTnJ4c4+hoH9AjMqtmdPJFnp1CYwyNpAjduLR3Hck0K4BtNDzEO299E+PxAdJ0hlwcHp6lMgVkCujMe0zWx0krQHy66CPTFJc1rbJJ8OjhAba2t6iMJEUYRDg+HqLfXzPnCUY4uP8udnauCccYWpBpmiJUCioMy2EHQYJ8liKIukVdpbqzjK6Z/bk/+eM/whe+/CXk6QRHDw5xNj5FmgLrgz7uvn8Ha70+0jRFt9dFu9VC3OshSzV29y4XHqPpZIywM8DJ8RGOjx9iMplgZ3MDic5w/+49XLt6Gb3eGtYu7CJPJwiiDjkbmJRz8qin8dlxkbhcieDFd995Fzc+9dJTrQ3WUSnInkk63IjA+2LfMQTSFAhUipPDfWxd2sH7dx9gd3sLcWdQSgBw+OAOdi5eQ5aRAPUkpv6PS3NsknLNPfw3SzXCyFhd0hRR+GR7ylrnmM0maHeE0GJAMc0oPnF7a48cevSM3oMghRgHh+9jZ2e3rAlm9D65vcnZEOPJGIONLaTTCaLORoVjzhh3br6DXreN0WiItbU+ehs76HT6RfnytA3fAccfNX1cuU//WaZnznzqgmaaJIhKAlRUHPVUxOyFMXSWIMunJqtCVCQEH50N0R9sIk0mCAMZbmFim0QmhtPhEP1uB2malJKBMzCfnhyg0+liPB7i6MEjXLt2BX/8x1/D9s4OlArR67YRRTFOHp9A5xpBGOHGK5/F6cmQ3MhTSuW2s3cZN99+C2Go0O2uYZKmuP78y0XbzoaHOD4+JrNfu4Pb793GZz7zxULLk2EUaZoibnUKsCxAU2XOKR8V500miVcT+7hoOpmg1Q7LwMfkAUOpHWodQ6kEB3feRaJSXLl6A3mGwrR6eHgfOzuX7DMfwBT+uEAxSWaI42qGPnfOoYfOG35ROn7K7Cfu37uPvb1ryLIZjo4fYmeHLBw6SzGZjBEEGVqtDqDKmVSCIECSjkteo67TjQoyk7U3aYacAAAgAElEQVQmNBovhWm4e4IaCZLRMb729T9GtxNhY7CBi1evotvpFAeNz43Bx5wofAWKHz09c+ZTBkStZ0CgCRCNxyWBVIrbt1/HZDwEZ6IByEs0DNrFPTDmxE6ng/HolE6hCDsAaGE92L+J7739LUSxidfLNCKl8fDRIQEiXNNKCq0zvPnGW1AqxMVLu7hz5z28+BIdP3X3zm10ez28/fZb2DEnXDz/4g0cHx2i2+sAyBCoCL1uB/l0jO+8/m3s7e1hfdDHxsaA4gvzGPmMgP7y5Wu4sL2HKOrg1S/8YAkQWVNUQVT8rkJVnHbBR1GpMMNw+BAqVBidnfjH+ykCRAAIWx5GH8RFvGfJA9WzB/bg7h1MphPs39sHEBWB6QCwc/Hah9Dij4fqANFH7FEq/52X+NlcCGe7uxeRZmOEkcLOzo49mgqA1lO0ux0cHx0jCILSP40EoYrmUrLJfzZrDWWwKSy9OiuZSAGgtbaLP/UjP4YvfOmrCFWMtf4mgqiPw8N97O/fwbNMHM+4oo+GngpQ1HoGrcfFXh7lI9V2nzAg8Lq0ew2d7ibidheHB/tIkyFmZ+SCnafjorzxmPbeOp0+Op0N5LOJ0So1grCDa9eu48H+PrJ8ChXGiNubeP/uG/Sw8Didzo4xmwzxja99Da+89ALu3buL27dv4eHhQxNYr3Hjxg185/XXMVhfRxSRhgjVwebWHmajY+zfuY24R045aZri0qVL+H9+6zfx9ntvYn9/H3l2AgRjBHEHrdYuNCIcPTxAf2BPxEj43DWVFVpfnk/x4P47RUB6mkywv/8etB7h/nvv4fHDA5w8uId+f9uML/3L07OP7fxErcQ/nSBJzuhUDEXn7rEWqJFChcAbr38LcdyD0ij+ZVle+s5a/YWLOwg7a9jcuohf+sX/DTof497+ezQ200c4OLxDAf6uFvoJItbgVJCBN2Z1npDDjRL/zlEua6Ba5wiUgkIKnYcIwxblJ9UUaM+5Su/du4kwjHA2JCexx8e35wL05TFQTUgG9ctn+XcCzg6uv/h9tNcMYGOwhct7N0pnL34Y5Gq5eZ57w02WpSyfAjoB9CczpdrTSB87KGo9w507byNJhgDsi1ehQqimRTjEcHiIVq+LZHqMs+EBNtY3oPMQrc46gAyZTnBw/zZee+3riOMuorgDFcZQoULQItOrCmPs7FKA/MW9FxAGbYxHQ0RBgNNHY0zPTmkf0YBzu9UFshStuI14bRcvv/wFfPrzP4BrL7yELNO4fOUyHjy4j8tXrmA0HOLk5BS333kL08m4AKt2O8a9927jxqdfxtl4gm6vi69++Qfw3PXP4IUXXiok6+Pj+4X35c7uLsajY9x7/x5e//Yf2DPQhOdtEEa4uHcNaTLEwcEtvH/3Ji5ffR4Z2gi7PahWjMHmJuVCBWmXWaqQ6/hj33PMMjJ/Rq3enLlUhYAKunj7zTfw2c99xvt8mucFqOZ6jPHZI7z//m1sbPTQ6QT40R/9Ybz91mvY27sIFaYI4y4uXrqGOO58ok/GUCrAfaMVBSE5lajw3L40lXWoEDgbDgl8XZDVMSaTMdYHu2h3N/Hd776D/f3bOLx/H0AKjeQDAQumOZMrYkCFGPQvFJomA9QHWa9LdHKHzb3K69rVaM9Ds3SG0Wi8+MYVfSD0sbthqTDG5SvkjUYnG9DBv2kyRBgAyTTBwcEdbJkzveJ2H5NJil6/i6OHx9ja7mL/1rvY2dmB1hmuXtpFmmrEZj/yzq13sb1zGd1uDOQKSTJGt7sGdlWP27TXcf35l6D0FJNxinZrQFk0QkAhxNVrZH4jLS3BrffewRc+/3m89d23EEYhwoDuWR9soNWOMUmniPMYURQhDAJs7VzAW69/B8PhkM5Y7PSx1t1A0FIAIkzGQ7RbURGOcHR0iAs719DpbODylS0AEdJkWj4xQIcAQkQxcHGvjzRJi4OJ2901rG2uIYi7CPgAYQ1E8ccuAwEAjh7enzdp5gmG41O0oxitDvDip1+F1gBvABSnYBgz++npIww2Now5HdjZ2UOrFWOwprE2GCC4GoH2mKmM4tSMZ3grR+sceQ4TUhBhOiXG2+lQZprpNMXOziZGw2P0+31hbjShF+cExzxPEQSRzXiDGA8PD7A2mSCOQvQ3rkDrHCcnD7G5tYkoigsHsy99+Ss4PT5Cf3MLyWSIMIrMPh+9xyeNF/Q97/4WBEERzgEAw+EpBv0LT1SvjzifK0CneFA7nnzNtdtdRB87p/5nh54aRxuANIB8NkSr18XjR4fortG+WSRi8mh/EECuoPUY33nj67i6exXr2xegdYrf/Z3fwRe++EWsb14rHHPGo1N017aK75MxBcX3B5tIU+IU45M7eO1bf4J2q43rL76E7a1dvPnWG9i92Ee7tQGdKaxf2MH0jPI1Hj14AADYvXIFB++/j7jVwubODk5Ohtja3sGjw31EIAeSBw8OsHVhC3f39zGZjPGZz3weW9u7pm9rVnNTOZLZpPAUDMKoOBKq6H9FAL7rQQtYZ5yPQzMsknCL6UKhH0NK8s3OTMrkJZ0lUHGv+By0TAYfpxyt6HOenuHx6CFmsxRpmqPX62Gtt4Go1ftAHGma9u9DrcOAUJ6nCMNWKQbRvYdJnqyuENIZmypAluUIgmonGzKx0jyr23fk+rLkDGGkcff2bVx97jNQKsB4fIZu1xzcrBIcHx9ia3MTeUYC5ng0RBSRs1sYfHTp13x5VT+KOmsTEzhxio8OHmP30vxhvlk+Jb+HZ+R4pqeZnjlHG4CcbchEOsb6hR1MJmO88Z3XMBweQYXAd974Ou0LIUWejjEcDvF9n3sVGxevQIUdKLWGP/1n/jy63b7xQiUanY1kLWi3OljrdZBMx4gihSgI8OjhETY2+8h0ivXuGobDIZ5//ioen4wRhrSQ81mKWZJhNBrj0nPPYXR2hjdeew3dXg9x3EYQRRisb0JnKQ4PD7G+s4ODw0Pc+NQNxFGEq3t7SNMEu3uXEcUd3H7vJp1YIShuxwhCOixYZxqj8biIRfQBIu8VchJw+c89i+6jJB8wha0YgZpv02Q8BEKFbEaepG++9XpxjfcQJSXJGfYP7qHX3US33caVq1ewubWDMFIfCSB+1BQEEbJshs3N3dL+no+iKCr+MSACtGcr85tKahLAr3WO4egR7cOrAFG7jXv37uD6CzegVIB0NkS3F+Pt736rZFJNUsqaoxCju9ZHlkclIffDJjd4/6OgPM8xHJ4iSRebPBn0Njc3vNfDoA2dZRgNjz7oZq6ogp4qUAQA5LE5P22IwcYuPvf5zwMAJuNT7GzvYjwyABdMMJmc4sH7B5ienSKfpXQiRB4jNQG79+69DWCCnd2donidJZhMhlBhhFs3b5myNHprXbQ7MT73uVfRXl/H+oUdDIdUVxx3AZCW87133gIQ4eTBEW7ceBFx3Ea71cbaWheT8QSnj08xmSS4du0a3vzmt9Dv9xFFEXavXcOVF17Al77yVbz7ztuYnQ0L9/VE7KklUwo5SVM6CmfQpxRlyneYIlAAIIdr6Dy1ScQ/5iBlF6CGjw9pX09mJcoTdLodKESI4hjp7AyXr9ijr3yxhG+//TrW19fRag2wNiDzMgAE6unM6frEZALOtc4xGo4KcJOaZPn26tNAvFqgCmuBlh140iRDMh0DiuZnK2qBcz6kOofOUrz8yktIp6Stbm5cJqbOTjp5iG53gOPj42V6fy5y9w91hpJn7IdJQRCg0+liOBxWg7Ke4NDs/0ZxZ2H+03b7k7sX/rTR0weKoAkwNqEXJydjDDZ20QoHuLj3AgYbm0imQ3z7tW9A64wCgPUUk9kRhXEECbprWxidnaDdDvDo8ACnJ0eF5pimKaKojXu33sXVa5b57uzsYnI2w82bb2N8coTX/uTr5v4M4/EQgw1azK9+/2extb2LVjvC9965ib29PQARVNwxOU1N0LBqY3NzA8fHR7h18ybe/Oa3cPd772J90MflK3v47ltv4Y3vvAadTRApTZ6hxvTFkj5RhHxGJsUmJEHSdzyUzAT0QZF0MPCRVsDbb30L3V67SLUmjRh5hiIDStTq4ezsrPaYp43NHvoDG3+m9Xy+108qdXtrc6dZuBla5LFQHwQpFQA6xubmLjrdTfI6VcD27kU8PHgfWufotNehgi607iJq9aGzSfGsbSft7W1ubn7gptPCmSYb02kaQTYHSHIb4sOmKLLHZfmAMUkm6PbXFmazSZMJ0iW2uFb05LT06lHxM5IEckUrWtGKVrQiS7ea3LSUo82KVrSiFa1oRZ9keirNpyta0YpWtKIVfRy0AsUVrWhFK1rRigytQHFFK1rRila0IkMrUFzRila0ohWtyNAKFFe0ohWtaEUrMrQCxRWtaEUrWtGKDK1AcUUrWtGKVrQiQytQXNGKzklKqd9SSv07H1LZzymlhkpRlm6l1CWl1G8rpU6VUv+tUupnlVL/04dQ708rpX7tgy53RSt6Vmh1IMmKPhGklLoJ4AqAK1rrQ/H7NwB8AcANrfVNpdT/CuCO1vo/a1BmC8DPAvhpU/YBgN8A8De11jc/6D5I0lq/B6Avfvp3ARwCWNcfUMYNpdQLAN4FEGutU1PvLwD4hQ+i/BWt6Fmklaa4ok8SvQvgL/EXpdSrAJ4kS/gvA/iXAfwUgA0QuP5/AP7sE5R5XnoewOsfFCCuaEUr8tMKFFf0SaKfB/Bviu9/BcD/fp6ClFI/DuDPAfhXtNZ/pLVOtdYnWuv/QWv9P3vuf1Ep9RtKqYdKqUOl1C8opTbF9f9UKXXXmD/fVEr9WfP7V5VSX1NKPVZK3VdK/R3z+wtKKa2Uiox2+1cA/HVjUv1xpdTPKaX+nij/R5RSv6eUOlZK3VZK/Yz5/SeUUl835d9WSv2caPZvm7/Hptw/pZT6GaXU74hyf1gp9UdKqRPz94fFtd9SSv2XSqnfNf36NaXUDla0omeYVqC4ok8S/QGAdaXUZ81e3F8E8PcWPFNFPw7gD7XWtxverwD8LZCZ9bMArgP4OQBQSr0C4D8A8INa6wGAfxHATfPc3wXwd7XW6wBeBPB/ugVrrX8GZNL8b7TWfa31r5cqVuo5AP83gP8ewC6ALwL4hrk8AgkKmwB+AsC/p5T6V821HzV/N025v++UewHArwD47wBsA/g7AH5FKbUtbvspAP8WgIsAWgD+4/phWtGKnm5ageKKPmnE2uKfA/AGgLvnLGcbwL2mN2ut39Za/xOt9VRrfQACkH/eXM4AtAF8n1Iq1lrf1Fq/Y64lAF5SSu1orYda6z84R1t/GsCva61/UWudaK0faq2/Ydr1W1rrb2mtc631NwH8omjXIvoJAG9prX/eaMq/CBrTf0nc879orb+rtR6DAP2L52j/ilb01NAKFFf0SaOfB2kvP4Nzmk4NPQRwuenNSqmLSqlfMibSxyANdQcgwATwH4I0xwfmvivm0b8K4NMA3jDmyZ88R1uvA3jHd0Ep9UNKqd9USh0opU4A/DVuVwO6gvnjdm4BuCq+74vPZyg7B61oRc8crUBxRZ8o0lrfAjnc/AUA/+AJivp1AF9VSl1reP/fAqABfL8xhf5lkEmV2/X3tdY/AnKY0QD+tvn9La31XwKZH/82gF9WSq0t2dbbINOrj/4+gP8LwHWt9QaA/1G0a5HTzvumvZKew/m17xWt6KmnFSiu6JNIfxXAj2mtRxXXQ6VUR/xruTeYfbt/AuAfKqW+YhxeBkqpv6aU+rc9ZQ4ADEFOK1cB/Cd8QSn1ilLqx5RSbQATAGOQSRVKqb+slNrVWucAjs0j2ZL9/QUAP66U+tdNO7eVUmzGHAB4pLWeKKW+CtKimQ4A5AA+VVHurwL4tFLqp0y5fxHA9wH4R0u2b0UremZoBYor+sSR1vodrfXXam75GyBg4n+/UXHfvwYChv8DwAmA1wD8AEiLdOm/APBlc9+voKyltgH816A4w32QVviz5tqfB/BtpdQQ5HTzb2itJwu6WCIT0/gXAPxHAB6BnGy+YC7/+wD+plLqFMB/DuHIo7U+A/BfAfhd47X6zznlPgTwk6bchwD+OoCflHGgK1rRJ43UKuxpRSta0YpWtCKilaa4ohWtaEUrWpGhFSiuaEUrWtGKVmRoBYorWtGKVrSiFRlageKKVrSiFa1oRYZWoLiiFa1oRStakaGljo567vp1ffvOnQ+rLSta0YpWtKIVfSh0vbuF984eqUX3LRWSoZTSD7/9PWCWAlkOZBrIMiDNgSQD8hyYpMA0Ac4SIEmB0ZT+jRN6bpIAZzNgPKPvaQ7MMion15RjQ8u/GlCKG2AbU9VueY/CfM4Ofk7VjI0sW6nm+T9K7XDud+v1tV9rIAj87QaAKAAGHeArzwMv7NLnTky/F2WYv6ECAkXjm5sf+W+gqB18T6bn26NNHwIFhIHtUK5tOaECVED35Dndo2DfG/dXmXpybe4zv2tT1iyzZWYZzZ1pQvfEAfVhmgJpRr9FIdBrAa2Qnklz214NYDIDTsbA198Dbh1S//idyDFSsO83CKifrRBY7wJrbbqnFQFXNoG++T6cArcfAvdO6HOalecqE/fPJb6X3wHPdcB+lu1y74G4F6A2DzrAjV3g4sCsy5x+H8+AxxPg/mPgdAwkuR1/t01NyLcu5Hx21ynf77Zf9muZ+uX7c5evkuNZMe6+Je+2y9ce2U9ZnzvPgXLddf2S48V1uPNS3rtojNznZRty8R7ke3PrkX2Q70bOS2B+LGQ73bLktSbPyT743o1Lc+9FfGZeGiggCLD9q38DWuuFoLj8IcMPh5YxZjkxhcQAY5YT6E1TYkxJRozjbEagmKTEAKfmniSzi1gyWw27eHXx3/JUxUgWEU/40sT0lFULrM49dffKeufKkRPZ3BMYIGLAYlDMDOgww+V/uRnfov8BoDT9LSahw9zmDOsCWELRJ24XFLWjAOJctF3ZMnUgJq4CQg3EoHmUaZoTkxm1NwzsvGJiYJ2l9t84oTI7MdCOLSOYpY5ggrKgVfTZ9CUKgM0eASLPxSiwwkMrot87LdsOLrPqffquVQlGWv41XEgCi/scf08yYP8EeDQkoVTnJDiwsDqZESBmeXk+idcw1wbfbz4qMTSX0Xv6Lxlx1fjwfXNrzvnsLhefwFv8VtWBivLnfveUPXffEnxqDjQW3d/wHl+Z/OzcuJgLdYI6r23UvGcfNR0L3/wAt9UREuX9RfMr3osP7BvS8qB4OERJY5hlxNBSA5CTxIJepo1maDTFJCNGlQgg1bnVVKTEzB1fluSi187vVQNY9ZL59/O2o+k1lzn4JNU4Ai5vAM9dAK5fANY7xKQZAAECunZky8sEI5T1ZBkVGuhCippjkiEDrSmD62FAlgAjlY/MACJbEgJtNMrQlsFtygyoBAqIQwCZaQsDeWbrChTQbaGk4T6eAHePgKMzYG/DzsfTMXDrEXBwWpaS5RxT4q8EtnZM9UwNuARiYNKc5vbjMc1fHyDquQ/la1o0wK177n6PUOXey+07mwJD7kNkBAqxNnMxD5ghVkrf/Jc/aG93KtvMzzbpV9XzUiDw3VsFiMV1z7jV9aEJ6Pjqcesq9a1mTde1Y1laJMCUrF2++ep5HyUhWZTbRNvzldOU6jS/oi7nL3+R78HViJeg5UHx8RiF2SvLjQTKIJdZMykzjSQl6XVmtMSENURtNZiSFiNo0UStWghY8jn+bZGm5pZdZS54IonRYQSBIql/qwe8skfMf9AhkIwN0EARA5faT66t6ZSlrryY2WUtKc0sOLIGChhLQG7vDUXZUlhg0ygLOfxO8xyABFHYd50aJs3artYERNOUvsch9TtUxryaA2FI5s3A/DZLyRJxOqHfxh3S7O6dAPeOaZ55x1yOt/ic5cDRiMZjrU0aYSem9gQBtWE0I40szcvveRFTWDQnXLCW5dZpX4GiPvM7jkIaJ96WYNOybIus061vDhBhy4aq7ofLoGT7fXUuHI8lAFFWKZl/1Xr2ldsY9D0PVFmElDPRFtVRut0pcxme4ut78Qo9ZeniP0+7sfj3qjYu0qqlydt3v2tels2cM+VLEHQBUdW3xaHlQfH+iWVuzDR5XzEzez+z1O4PppkxlQowZG0iX3KiSHK1ySZ99g16SXquuI/rkT/PqfMVUn3dnoNvAbnlhQFwYQ34/uvACzu0l9aJCTR4ry9QAEIjrJhxzYSwIZmiNCdpWHMr15lpIGfwk2ZLkCaqnHfG5XBZuZEsA0Xl5DmQmnsDYZPlvUyeR5I6sdV2lAJaZn5FAWnHAJBP7X7aeEbC2qMRmepPJzTfct+7FfVokEk3CKhOBWqLUsBai+piEySbYo/PSPDLsvkF2lgbcCT3JfhdaT5xGSy48N7u2dTu97sCpyto1q2fpoBe1865MkXZi0zLTQGxVC8sQ1zUvqaMsuq2Oc0QzhprAGZzQhDKc4PLWYYqQQ31AlLRl4r34va1rm8FLxTlu89Ulec++yQkt5ka0vKgeDKmv6wNMCgyg2ONkU1kM6FFFiCoPYvRASh3QvlsynU0N8ANRriJNF9XTFWdEhyZ6qQxqZ0qABtdcqJgpxqpyQXKnqlQaN2iLbloUyE1ie9aPAtdNhfKd5RrAHn5OTaH5oYB871cXxRYi8DMOH9Icy8LTeMZAZPWpAlGgZ3EWltNDbDt4z2+i+vApXWaY48nwLfvWjCoIilNRiGN63rH7mNe3qC9xSynPfSTsTXxs5ZYCBzue3Xq8m0LuOPr/rZIEJSUaUBnduHnWqy1irXiMqoqWhYM5bt3y/EJlJXAKAtz2+TU5dbtqx8115qA45xALJ51y/Ct8zyvHus6oUS2Uc6h2v7VlF0JiBXzslIYQP3cqQK1KgudfK7EHxzepUFbKvybFPBL/TYvLFRkUetEVphuQMuD4qlJ4C9BkfeQpMmO9wp5/9BlIPyiC6nOfHE1tyZgtmjw65iA15wgX4aUAivq8WmDXim3qWQqmIYyAMFaeRxaIGLzo2s2Lk0W0b/S/qP5PdV2v4k9MIv7BAjy84UXKYOCALgopA/Sy5XnwDS12m2grFWBTZxhAPRiMluyeZX3M/k57ndhzg3IrDzokCb3aESgNZ6RmTPN7AIpxhN28UUh1dmKaC9RmYWklN0jn5m2j2em/JGd63WAuBBwGt7nIx9Ty0HgqFG2ECwyQ8p2LAPGpXEVz1YJob521Goa8tmK35uSXA9z5Yk+yPGS19xnfGPlAuPSJs+a8quEqkVUJzi4dQL1gjo3atH4L8vjpOAWKiMUhyi23jKnkcx/NObfj4LlY7y+1zu05dT+MEFxOC1rIQyCcn8QsIyDtUjXpLAsM5jTHD3XfaSdGTZnixaFNZl07oKqMwcsQ3PSHOwkKbSm3A+GEvSkWZKZFY8BgzyDIDOBog8C6EpAai6zuVblIO9VOBqZeCbXtN88MQCVZDQxWxGVl2Rk6sw1ObZEAe2FsbaTp2QSzTWFQ7RjGg8GUQ2SADstWgStiEIpPrVLZdw7Bo7HBGjSyYRN0oMOsNMnSTJJDTBGVO7pBBhOqK6xcRwbJzaMKMvLc7jpK/fNl2Xu95r1tRUWqsqsXBvyHk+5c+WY/+ra7TOJVa2RRWvaWz+XU/G7rw2+cpoCbRWQ1AkRvja4dTYlH4AvS4usbHVm6jqlYK59Nde4rDqzujJAttmzjnS8FcDCcGg85zOP9s3vhHlnHBJv6bTKYWsLaHlQHE1NAwxTkCEVkkm4ICmlHf6nTA/kYPoG7ryTYVmJzd0PmDOJVEiCjbTZBfe4DDZQ9DK3++RtOugQMMTi5UrNR2urleVGw4tDGwbB7ZbvjSvm59n8rdg7VVntqTCr6vnFpbW1CLQimtiBIs9TDrsJVXkM2Js0ULRPGpmYQ55PqWlfW+wvam29KRnYotCYXo1zTtsA5aV1MntOEwJljo2dJNTGFy/SPXlOcZE8ZklGHtZnU/p8OqFnuF6vOdSZwyxsuFoIvzMfc/IJeU0BowoQpcDnkmxjk+WlxPv3PVDL8BasQZcBLzJJu+QteklgbAIUvnq94KHsWqurs65t56VFgpo7d31ztGiHmv9cZTVQarGg4D7jUp7bddZr0b5+kgFIARVYx7skt8KpWx4DZxQSP0hNuNISWvbyoHg2Kw+Qz2GGB9jVCKsa5pMk6+z0dWUsemZOkm1QZhVIS4YiNeDztleWyyEYn94jUFxr0W+l/cRAxAZqmxxBa6Ab2/IiVRZQSvWa/zSsQ0muCTh6rbIGW5p4qizwRIF45zmKoP5uiyannA8aZi8vtN6T3K8c5KATh0C/Q39jA5isuSUZ9a8t9go4BCQKgO01AsztKY3HJLEm3OMz+t5r0fOBGevjM+r74zE1MA5JAGRAdPcoF2lLxTg713zalisULiq/CQOurH/B/VVUAKin7bVWmgXtrqwP9ZqHK4TUUVVdc+UvAOMlh6x4pqqeRZrkeeoreK+vXiyYV06dPl7sfU7NPyO/NyENa106GZMAu96ltTyaGouR4QfHZ8ZvQLRXtpO3R6DJsuk68i2g5UExy+cZ5dxgO5NwIQOpkDy99y4gOTBVzzYxc8oJUTzqSP+BsmECWtsMPXOawpKiX6iIqV+/AOwaBxs2LSrMa+Ws5QHCTGDaLh1ncpSHOtcErJmZXbOUtCpou4cnGSFPNtZKc220yKB8jwagtI0/ZHPqxJggWQtmhxq5RycneeDUd2aeB4A0JKDjds5SK6CFAdATQfdKAV1QPe2IwLET232HMADGEWmVvD0w5aQABjQBE3rEMX+ina5gJOdIyaLgedfuPSVhsOIZL1N115znWZ/kvwwtA6SLANHXhjkLBM6vNbmWniYWo3ONCewabFJGHThLvuqjRdflNQa4qubIdnt5Lcr9KtrgEYrmwLzhWHjbpc06A62zXptC+rLUJoaZpY6A77bB8ItZVl6LDemcoKgwB4xyAleVBLMAACAASURBVC4ayCoNzEd1E3oZTfK8zykx4jxRQkUeodsDAq1ei17Yt++SuU3n9WVL87EL4mFAgPGpHQLFftu62nNoQxF2oYAstJpWLICTvTUl844YZGCdoQD7XKioLxpUJpcbBHRvKAAuS235HLrBZYaB0RQDu0eYGGeVSUp7gZH5XYs9Qp5bPEYcrpGBxndk9hdaoh0cesHxsUqMA2/SMzDzNTaDsgDDXmpKWTMra8s7fRqTWQYcPKY2JABQ41HIQFe1H1M1l3kfuGSihZ/xFPd5mJqvXcsyqNJ6lnVW3O8Kj26dCzVDBxCfhKq6WrfuS++nQR2+ca8b40Zl1lxTzmd5bxX4FTxaAgjzHE/dVb9p88WdzywAVzW8qRAi7+MtnEzTNkZwRjxFxtsy/5ONqaqrEIw/zD1FwK/dVZkvi9saSG1V1+oA8Ul/b0JyPyUMSK3/wU9R/KACvcSjM9I6FFC7lyPJBUYGtn6b9hLX2tZrijMAKZSD6uOcmDd7pRYOMAKoAKsVKQOwMqZQm+thDLTgl/QYEJkC5z0V6di0LY/nIWuBndjGIMaRSf6QzUv1PPtDReVOZgRKUUBjoxR9jiMjWZq+zDIyf0aBzezD4xoKz1qtSeMbTowQoylo/3BIkmgQAGsxCT5Xt6iss5nJ4zuzAFDSjMVcYQ29SISg7LhwaAtr7a70v4gxumBZjNkCWmQalG331etrQ1XZVUxa3u8zsWlgnoH72unUVVePj7w8RpTtAwdfue779wKl57kn0Uh97WnybKlNDo+W/Vj0rFsGN6ypguGdh1Lx4HWSzVslS20Wz/MzDNS8rdSKSIDOdJl3LaDlQVFKg9IMUjUoRWP5h5p7n1QjXGayLast8sQJFSWI5hyZCqT94Iz2noqyPZKv+4IL86T5zM4jz10AdtfNnleAAowlABShEyBJKlciRZoum1O5/VluA+rZM5gBjNvnmmk5uTRrdrJs6XXMsYEMzDJkgTU3aebNctLI0tzu7bl701FgHIXMe+KYQtZcuU+JSS84nNCm+umEnuX31I7tWAWKYiZHUxvwP5rSPoaCFUKi0DgNCSCdpSi0s0Izchghv0dekO2Yfue9yUzTHGKAlGn4SnOu4rsPlCRJZrEMVa1l75oS70m2RTJ93xaGa16WVqUmjH4OhHz9cO719cltT9O6G7VpgYDwJMJ5k3aet/gqwHbHuXKuLgBG37vwKVdum0p1i/pcAVE+k+dkRYO2ayxvPjDn0xQB0Uksflluo6sW3aLF6C4qX3vcsqomYZWmWlc/a1vdFnmBsgNIbBhbUhM0PcfklDXpMRj128DlTeDyFpnsXE2jSJuGchC7NA0wKHF9fB+Hzsgk4pw0O2UADWlGKFjXZ9kPJf4xZcYTbJramMKeAlKxCIr+m7alZm8uyW35GnYs+F2w2zV7mDI4cQYfDlRPDFi1I9Kwi7jCM5sujvda+ZnJzGp/k8QKGTxGnNic9y9G0/m9DN/75BR1rOl3Yir/cGjmRQ7oUGiMHuFs0fqtu9507bvrrukWhLsNUiVc1jFX3/YJX696rkqzk/f5aCn+UlGGr055bxVPcu97EkDksuoEArce11rnjr+PSoKNqNd9rk4Jks/I9vBz5xXcXPIJimwxYgE7SAXPaEbnA0WWiLwbtKwtuBKBr5yKBVVbd8Ukr1ugi0iCWN3i4pRrF9YIxKCJcY5mwINTAYoN+sBaC+/ZDToUJvDyRWBzjfbdpCbJwAEIcJIStygzDIUWwn2ETaLQCsn0GAVAFliHGXZjDg3YK+FFKnN9MpNiz9FE2T0/gMzLXZNYm+MSWaNjZ6TSvoDwquU+5zmVyXuIDGpSk+XxZoebNRPP2IoopILdu6dmr5HjHPl+dtKR2XPYFN2JyfONk4OPZuXF5hJ7sfZbwJUtYG+dxi7L6OimUNk+8Fi6WXEY9KtMcE0Z/AdhUfG1wwd8VZrDnInUeWYRc/QJkT5aBIaLeFBVGT5e0ATgXO3TZdw+Yb0JuyoJFU55i9oiya2/xEOdNvvoPIBW18YmvJep6rocF2jamuB9SeaTHyoolqSUip7UAWbd96KOmgGcm+yiXU9KTaQ/1rLYk/JkDLz3ELj10JpPvW0XdUhTXhSSh9Vz28CnL5HjTkvE5cn2lNqqrBkRsAClYU2sUktTMM46wj05CKyJVsE415jwiWLP0fG0hIJNPg6rGXVb5eOc4gClTEd8xuFwakM1eHgZyONwPsSCr7vJyrk9Stk9Stb2+m0LiAycaQaMUpuCcDS12W8YDNsRCSdrbXonbEodTa3XKzN8nvrctiigsJkbu6TtxyF5s56afcskswnx5RmXrjTv7u3IRV2E49Qw+iYmrPOQW26xp6zK4+HuDzetU2oxi0x48nd+tg6wXJCqszTJvrjXF1qfZEc8Zbj3FTmHsbhsXxkS8H3mah/gNS3bHXO3WYsEmrottaqy5u7zALdLvrXC5bNfhXsK0AI6v/m0aJB4IU0k1Cob/iJA8jKAmnqehKqkllxTjMz7x0B7CDwc2STUSbq4X4AwmSp7oO3OAHjpIrDRs8zdneQhrCendoCNtR4GAXncE4ccMPhKEyq3hwPrZcLuYqGhzLDcTsrzDjuxCcQ3nqdpDmRmL+3xBDg8pfFjbSwKSLNjr9GuCdhVyjoVtSIbn6lEO7gZvF/Je6eS0XCKPD6xhds7NYdfT1K7Zzro0L/NHr2T2GjbQxMjxQ5CiWkr7/NyHOXWmtnD7NJifDyjPc67x9RnNi+nGSoZtPwsD2OWTkK5JieE0qvwCExNqU5zcO+pK99dv3xfXXkS1Ph3nnN1Wqh8ZhmaY8YNmbZcA4vGtgosfFV5f6tSKGrq8zWpCSAq89/c+3X+yrm2LHi7957XmldlJSmuowyIgG0zn7DTkM4Pik2lQDnwVYBY+3wDsF22TbVlyL96/mWME+DtB/SZj82SUlup7fKzWOxKESNlp5rLWwSMBaBI5igYSBAQOObKpM4z5k1uG2t4HLCuYUDFaIRsHpXMuNBExJ5dSfLUQvLSfm2fvcTasX2eQZlNrxOjNaU5EGmTZDs33qR9o+UaLbId2RhGxX1Xon7RBhmLCFgzrdY0FtJkHHXo7yQ1DjcZkLXJ1Msm6/WudY7h010mJmaxcKQy76IdA5cGlJT8Qt8kTACV+2hEQsDRyNSTl9+lnBeBKgtLmh0FTP84Fpbb5JJkjE86/0vlngd5PM/PaX4VjFGukUblO5+l0ORSXZFN63ti3uJ5/7LsOpBu8ipck3qdJa6uK1VAy8+i4nrpfejyZ98c8L4nH0hXNMZ9/7Lh7lgs8e6e3NHGbYB7z0Lt8RxlL7NYmw6wbE+VVKhhT/yorM/5XIAOL3ij1WyYPJ0vXaLP3ZY11/EkkntNKhDhFQFpC3xWIbeT4+00iHk+Mic8tELyZt3s2jRskXiWtY85yT23eWsZoPg67ym2zN5ny4Rj5JrqlqeipJn13AwDm6JprU1ZKvptKkdr6kNbaIf8HmS+Vh4jmO9KCdNxZtO95drkVzWSogKNRScjAFxrU1lxaBMRcygHv+fRFLj9kDRdwKSdM/ulfL4lA9Z4RvlW9815jlKL5lyMLCQUWqO2puMwsPGokbLetr0W3TecAOPcegBXWVTq5viivfdlhFD5TNVv2tNOrqNkkvQ8VyoP8xrLeUGqyfZOE83ZBYhFWuJCbUeOkXvNKcv3eyWQOV+aDBuHa7ntcwU6wCMo17Slrn3LCCdaizkhB95VZMy/ulNzHHqCkAz4X5RPWlPmvyo1vfSbZ5FXfQ+cSVa1OJuYdcuV+KWL0qawZ3JVVcPAyMy7E5GZ7uoWOXO0xH6YAkrpi9jUqSDciw2j4T3AonyU8/5lmk6fT03y7dkmAcFGF4haIrA+s2ZErkvDHhYNWC9OrcsemhxbWYyPJkaeR7acXJNZtL9D5bN3aCuie7d6th8yOw6Pc/GO5kRDK3AUi0OJPKv5/N4smyO7LTIn87yRYSkwYzKeAbePaOy2zPtaa1nBhj2EJykB4Zv3yNwKbRx+QkAZsOd3khiglXGkPP5yjvHeroLQtp39yCcxk0pqKsX7ygMcQVKU5+7lybokMLqMtu6oJbcNLgOsG5IqjXXRfSVBTP4mBYwFbZ2rqgKUmwrtXoFI3uNRBhhI5u53QIbbwjc3nWbuEpV1l9rpET5815atQ/JBOP1dQtB7Ak3x3E/OL4I6ibVOnZaLr24yLStRNrm/btK4/WONjJ1h1trkUFMktFYWbJihSyYmJ4IETgbJiGMAYRxMMhsX1zbAo0EemayRcR+ynEyEgAUmQIQ7GE9NDbsfprUNJYgCwbh1eT8zFpqv7qA4zYITbaeZ2CfTdp9RSn+sacixVQrQgQUWfhVhQBoWUwpriuV3ylpqYd4V+6jcjjSzMYxHIxq/57aBa1sm6UBmvduOzshM+vYDArs0t45DAPVpo2eB/+DUeunKueSeJMOacWYcdLS2TkI+qtJSuHwutwlVMS0fCBX3ie91lqM6ctd6HfOsoipg9PGMZeqfA0T+66nQ/akJv5P1LM2vgEZCxCKqK6NOs5brVZblApLb9yb9LMpA9Ti6Zne3H/JaA3qCPUXRSLexxT0+MGsiDXmkSS5vWcliGWoqwUiGrRQKqUQ+64Iha2GdmJjk1S0TWG7MdRzEzVpioZEBxZmFRYo20O9Sc2TKTNLsM+Mtee0CnRmozL5iN7YpzbitnOlGAhQzfQ7fKPYbYbU/qeFw+/kMQs44w840pYThRtNiJj+cGvDqlPvJ3ZJ7mVIogBgXOdbcTnYiCgxAsdlyltmYz8JpyZh1h1MSHvZPyEnm8QTY7ZtxCK1XbZoTaL7+Ppk1J0n58OGxSZzP+7n9Dv2dpQSixRyT4A8B+kDxAx+/5jsuR1IdE+I5ucx6qdKsinkg1ybs3ypAWERV2g1fa6rpueRby4uAyVdG1TPedqO673NWD/P1vOZgwBFKnN+5jXOgNN+MchtleRV8exn26x1XCL7gtNm9z31G/u4qD3UWxgV0vpCMJlQnLdZKHY5Uu8jEsexCPw959xXEBx+YMnPjnKLs6LLeJZf9jW5578z1Ks1gtEZPvQyYXJ87ZoEibbQVWe20HdPeHWtjDOZhDgRmGjDI8gG7cQC0YpEAILN157lNn5QbEMiElqQMM48CApQ8IDBiIOT8pQys3HYWBJhxsHYamHHke9hU676nHFbbZockPq2bmWErBKKY+s+aIx9b8/gMuH8K3H1EgKi19VhlE/NoBjw8Bb53QBplkQheSM7sPau1TRKgQOBZdeKGlGiLPR1zjQFxWU2izjTa1Hy4qGzf6Ss+4dgVcCXJa/zu3WXXBMgWmVPzHEuRr8oqAJIPVWmmlWPvrumKOiUINJkL8hmfNuero6ocuYdfec8CmtPGPe3i+6q6NtduDyC6Y/WhaooftKbWxIYM2JchpbxlgNG3IBdOKB8YLpBouFy558Ypw7otcsy4vEEnQrPjReGlCQJGt3zXsSI0WW2k+bCYBMrud8m2diIbnsGA6Oun3K9sxfaIqDSnuDt2QJmm1jEl06QtTVOrFQVhWWtjkJwkVE87BiLTfo6d5OOwJLGDDLebnYIkE2HVmbuUAZTVR1lv21yjOLmDTbuFZge7cJKcTLtjcwRXFJKAEZlE4kiBkzMCxIcjC+oS2FyGySntAkUgmmk/M3AXbyFBV9xfPOf/eY54/lSZCetMpfJ37fle14aF1qMGz0qBA7ACR9Otjjm+heW0WLctdQBynvLcMfW1F849Vdfq6qviacU9NWXymFXxz7pnfffPzYWK5+relbRU+PpRZy6voCeLUzwPVZkofZKPlJyl5LgsMLtSWlVbmmqdpXahPEmKuD+ONYQJv+jSobYvXiRzXKc17yhU9E3ba8VJEQYs2bFFAYAx5bEziRL1RuY7a5+8x8XalNLlNpriEIU28F9rAonUmGQ5LGGckOmwHZHG24oE8Gl7pmMaAVFmnYhGU3qWj23iMw6VMmZXY1blFG6FQ08w/27kHlzRxwAFWCqY5Aba9pHLkoxVwYZ/sHmbNWllBIxBp3y+4pv71P9pUm3SlHM517T3+HhiznfznM/omtsZyDOUBUG37Ll6UdYMfHO68llxv+bCFtzvluvWvYh8QC1N5cV3F8hRz6CBMiM9j/DuY8Y8zxkYly3PbVflvbo8nk3uZ/KORcX4uMMi+S0816v64BMY3PGrEsp8Zbh1+15fFQ8urmNe0GxA5/A+rZnsPlMNMJ/Oyndv1W9cJ1AGIylFL9PpZaTauuuu1grYvUOZfaUdk8n0hR1K/XVxQJpH6AASF1PqawAE2jJueQ+DJYOobJ88VLhoS4A5MC+e4d8VEANQEZk62ft0mljw0qA9t3vHdP3iOqW944wwaU5pzZKUtLGWSRvHQMOxfOzMMk5IWOBTPjJNfWaHFw0biwgxwRXM/qsua82ldHFiaEKFYi+zYKjiPXKAfxySlt1tGTNyTlpwJwYezChz0elkPpF3nUCVZhTA73oPS2IztxJm4kzTEV2L+Hnd9UWaQZ3lQ899sPe54OATcKvAuEpT5c8sGHASCA3r3CTT7PF7nGOODcDEd90dh2X4xJyA7fTHR1XCutsm5Xxvei9Qs+Zr5qv7POA3kbv38JfzCCAlAWARDxafZVWSNzAYSoBuSOc/OqqJ9NhUg6v8zfRoIVPwtMcHwHXS3bLg6lKhJQqtIzaax4U1MptyLs1QaD4skTMTkUc9aUcLkQAqF5TLvApmAdL85GUG0tApX3ad+8LepBqmPxElP28bb9bDUwLAQQe4uklJsGcZpb07PqOy1rsEnJc3yKzabVktMQyB9cieRuE61ESBTWkGZfcvlQF55CjlfGXQ5oUgg+WZibP3rVJAYPb9ZilpfhoErqxh8zs5HBIQnpkk4pwQgMdKjpsLEpygWInyXHAoylDWyYj3OXMHfN06n5SkUNVE+yyegx1T+RtQlvS94FPBI/i9KtiwmZ0BjeFD8w54f9jbTrGeXGB0AXTOauT57LtfOddt4/3lLXpVLjCWTKrazmnfM1Xtl+3Uvou+dvAzSwLaslPR189l5nOxVFR57BgAmXdV1duAzpkQvGJiNX1uWc2uSsM8j0TyQZXhY1TMmDntWByR1rHdJyeXTmz3EaX04kpjXI7M/+kz9SoIBx01LymxKVcmB2egZNBQsPt2/FsmzJFsTs3MniLvL7KZ8mxmvF2n5KAShwQyDD69FgkFO33r+MNt46O3ZsZjFbCJ0FnAiJ13xm1TCsUxWBqkYUkmxpq67JNPs+d72OSb5CZgvm0PLj6bWtOxBETfe5HJFJhJ5+ZlS9CQa4EZHwNglUYp329RP6qpsTbgWY+S+Vc+V9MGLf7WCaLuPTHH3ppxKY4nE+/dNaNKYdCnKWrPvXX98d1WN5ZcbxNLlxa/SatXFVWV2/TdNqXKd9Tk2Qp+2oTNnxcQfdfYKua2w2e1qKEnS/MGzDN2n13YZ1rwLiQhRfg0P9/gVy26Ks3RN6BSSqoz67qSiWyrAorFyNlLui3Skq5fIGBoi/0qrYXXqQTDwLZFjp1SZcagFOwRUUF54Skl6kEZyKQji0y0zQnAuU6pqXDw//EZ/T0akQcmn0oxmgKnUwK2fptCTvrGRHxpnVKosbMRT9pWSH3VxrPzbGbOHzRB/15pD9Z5JzDORpmye4/8SOCaIHlfdEb3ssOR1qbuqd3v7LcpVIaD7GcpAaXO5kFKzh2Zf5WFFa6b34ucTz7TOXuwumtGkispVwGTbw0B9evAV5dcXz5h2F3/bl1Se5ft9vUhULTXvtMnIeXxGLh/YsYxK89x2V8JNMV1USmPadEfNd/eKkD0afa+eiXg1o3tXL3uIDcgV7mQY9gEaPkZtzz3d3dc3bo5768GrWPmM7ytIbsl54lbn2yzcp6pmleSeK4XQq55sGRFa07nN58CzaXUKqlmzjatyoPEdfkk82WkJN8gVjG3QhVXltEysHhVdmWZuHy5fJTRTp/Sq0lA5P0x1tRyGI9J2DrZkaQAAIXCsYa1I61tYm+pQRULBPYdBQrQhkElJlSCA++zzHpiMhPLcnvCw9mUPC33T2h/bTQj0NlaA9aMebbbsgm1ed+0ADZty8zFeDHQlLxotR1v/ieZJt8nE2sXk1+VFxXEc/zszPRVKbPXN6YwjNuP7HvraBIAOHxC6/l5KOdM4fwkGFwYoGQyLd6NsntlCja0ZVEaqiohr7juuV+ZC74109Rs5d7SBBAlqC8CYbmmcm3P5mSNeZbaa3Pj75TtMsbiJBLRriWwxyssy775TMdNxlSLD8u8g0Usb46fLrjX1erkONWVr0Dzu98mx8E0J/P2oxGQOyFHTdi07z1KoJ+7H/5rdeO0hEZ6vjRvPqYrJSXZiJKEKO9F+br7w6KJUDdwVTZ3VXNdlss5Pde7xMA4oDvzPKfEM5ICBVzoEXDMnfIgniscBxgAJICIRSOZAjNfNtVqTaDKZrriNA1YwIlEaAJg9zUzoSECJmdpTszo8Rh47xE51QyN5yU73wTKnleWawLD3T7194LZO9WavC7T3MYOMnizB63MfJNpc29WnlsKKBKfM4imuQgv0caj1rzbNEORio0BM1BmP1ME3ytF5tqsTddGU9onTTLKPDNLy0AtiX8vaWTavltOGsD1sXDTCkkbikyygNEMAOedVagEEXc9LGJ4Xqah4AXDptpjleRdgIdTnntP1WLmduWa5tiDx3ZcYz6PU1NMLcfRlgQN0XbfaSJFPc79le30UAGw4h3L9leRj4H7xqrEJ81DrqZdxROrzIl15Nbru+5qpO51DeNgpyhMSYaOufUAftPmXJsq3svcvU7b2TITwBlLWM21IZ3P+1S2xpUcfSYW2XhXFS+BFcoTQd5XeqZuUH2/y79iMVVJ/lFIjP3SOpnOZia+jk04UoLMTHszANpItQweF/pGszJpvXhSlJwpNAqHFwVr3ixMpWwaFdwwEqCXpbbv8h9rIhwnyQuREwIo2CB97nuWUX7NWWrDDxSMRjWisTBNAJSV6LWmQ5anKXDNAObEXMtyk4A8tJqpUjaPKjSQBwAiINTzYSp8VmFxEHBuAA+0F1o42Oj550JlzcZQdq9qasAuCuwZjsOpOaUkJDNrkaEmqZ5Pcq5nQtvlNkUmm02aUbkbXTItA1TH/okNzyjeHebnZUkwQpmpyuuldSbGwlcWnOt1oOWW6T7L69W3nphyk9ihSjviZ2UC+sJ7OTCHQ5t73bhQzh1cskiYNSW1lkAR0wwEcMqyXAD19pnbWtOXub4BtSBVJeiULGby/gb1uny19l6Hh7vzUAodfA+fSfraHbqWmLNCS97BzrjmNe3mOe1TdGRfqsYEME5ygeWhVRaeBfRkwftNF5zspc8E6a1HfKhUrx3Jt8r86jIRX1u4zkARc3zxIpkDpwkx4mliFlpVYaa8QNFzn9qlMi6smf0zCEAVTEyBymRg1LkFnWIMhQTFYObjjvwc11XSYhzikAvO0gIQWJxOLKhrTU4nrGEpoXX2WjYh9mhKGs+Rid2bJuRpyuEW6x0ChlDZuthphb1hFaynZq7FEVraZqVhbTtQANygfLFXytoCf2ZTqTzhRIHKHc8IEE9N9ppeC4i79mxKPuvRfQf8vmEucUgHt08bsOfctBtdcrhqxyRgHJkzFudc3T1zRF53tbUGPLmSfGDgUpWQy22stbpwPeJvVXt9TFdlwBT0DnlfOBXOZ9Kqc2GNPvN+t/Q8ZmIBkffC+P1KzbO2XXr+t6bkskIGGt984utVQ+ubG249T0pu2TKVImv1aQZMYGOgC+97mG0ebo9evl3uXOe5MwfQUujhOGfRxibz1KEPwNFGMN+qF1kFaqV73GfMXwkQbnluWXUgsIgkmEahPVqIAeFwSMzeVy8TL9Abu8Cr18idnMMNlLLaH7v9F2UwU9dlbaCoSw6InB0ahWMOE2sdDOBKwTrkwDKc8YzMo2luUsKFJOlxHk/uY2w0nEGHmDh7tPbMaRvsUJQcmyOjctp/fDgioLl/AowuAtczKqMTU7nsSJHl5tSO0O4hhcbM2DYH+/K4pLrsHASnTwWjQdlkwkAVKiA0U35mzOJDYzI9HBrhRVFdRyMC+zmLhxRoxMItJGtl30NumLg2mqjWxLBH03JCBnc+uSa+WuuI+a9OWJVUtNkzz3ztKF1zPmvnnmWYj9tX3/qXnqect7a0/6ppjmcZMJlZr2q3PwpWUOJ54+YMdvvHz859d/nWkkDpgiP/5gqyvnF0hYyqsn3PLSP4yL7IxBZuQhHW/DiOuGWsQQDN82ni33LytW3u/de8mypBRca1Vpn6G9A5QzLcVoqv8gXIBXhusPLV32DxNbJL6/Jf3qPrG6/Kbmzr6sTiOfgXEGc/ubhOQMMSKWsOle0WC0FKgXwrTz6uU0psRZYWZha5leLYRFlcM2UmKZ2z+HBof4sD8gA9OKXMK20jfXdaZAaeZQR+3ZjKejy2i4VTvmWaxiDJrBT+MCFAeDwmYWGzS3WejAk4FazmqWBzo2ptz2rkMWCtMgaBm28xMwDyQpPHEBVmFVCMYhSY46tM2EjXhGKwyZv3FLlsfi+yLm2EHQYxH1PLjCfr2azs1CTL5X4UMk8FyLmM0b1XPlO5F+QwjEVg4JrXfNeqBF45fqriPrctrAGylzCbmH3OSLk2eWnHKCwHbMouLAsmZjgU4UWz3L8HtoiW1Dqof/L9VfBBH0/x3VOU47nWyPLmKcttI39mIb/fpn9Tc9h2ngNZYM9MTU3McS8my1AQADcPjJPUIj5df3kODH2CCvNeBu7CkgABkM3f2ZMdHcWSolzMPkmNyX1pktHLZ71Skk9qE2XWddornYkFKaXJXgt4YYfMf2wrP50Qo9SYn+ByAq21aVKstWyuUK3LRzIV+UBdidN4irBzSBGuYa4xk+dxI0YFUgAAIABJREFU4r0ROQ65tmW0OLQhsMyBXaY5VODMaIsHp/T9ZGzzl7aNcxAffHxp3YaVKNDiGE6Aeyf0XM+En3A5vGAAWhz3H9PCmqW0qO49Ji0yDAiI8pzqYtDW2powY7M/qMWYQIwFnwEpx4LHNxRAyJ6ebDZuRXSk03qHkgtkuW2fnDf8rnkci3lrABEBilyrfF0yW86MI+ddFblz1Lee2OQ2B16e5+sAbhk5deEa8zB+ty4vQ3PuV4oE0J0+raejM1p/yMplyuc484+si0OA4qBsWZgkZWedJmDkksvzqoSPoo++68V/9XXUkeSXWvwo+eoy5PI3bgfv745mVO7lTVqrj8fAwdBqhGy+1jBhTDVgJIW7uS0vz71VfWJrFlt5shxF2keplC1B5wzJkJ+1+FslpXh+LwGiKk8iWa6sp6qcuUFtOAjytsAEDe8O6F+/TQvnbEru+mee0w2Kfihi2pvG8xKKJko7ohykVft7SplYOw0o4/QRKjFReGxVGRDlmEvbOQMr2/ZhninMRrk1I8YhaUZpRprhoxGFJkTm960eab2BIqmQJbFY7MnMUtI2JzPSAi/0qQ33TmjM2EN0vUOxmnFEDG6aAqdjAuUoKIM+tz3T9izDtbY1y0Ri8ucMVNxfnjtin7Jk4lRAwEBlmCyfdh8ZjXdi8rpOBZMNxDtmrV7GQ0nth/dP5DuXpjp3CvuEurry5HVZBv8uBQafabMOVL3lVaw7H3nXZ8W9XG6xDwSr4fVawMuXrIPNcOLUsWC9K0VgeGlAglpiHOV4r1zOiSZUyXtqnlnGMlZ1K693tx2u4FP6zA95QKSKRcuxcIXs8YzWyskZ3TPoAM9dIEH28Zh4x9Qkthjl9sg6jnsuxsERGqsa5VrL5FjUvQMWelMRrsbznM+sbUjn9D71/Lb0AoIHJDxfGknWFXUv0h6llhcqCqG4sUvhBa0IgHEY2dsA3j8mDUY5M5VfdBSSNrVrNMV2TGW4Kczc5NYStCQguoDN45WZDWwXoBkQWWtiRhwFBAQ5rIbIHrP9jjlSqkP7evdPCAxa5uSLcWI15ROTti3X5mSMnEDr8JTuPZ1QOTzunZjG8foFa0ouzlk05lLe0zydkmkWsCEfPF6tyLaJ9zJ7sX3nUNZsXCQ/COi7fNcyWxA7Ps1SGwfHoDw1QF940mmrabDgIU/uCMXRX6x98PgymLKTT5VQJf/y5zmNzlkPi7QTt3xfnYvIZ1KTTKiuzDmhFp4+mb/FZ2XDMu4eE7N9cDqfeL1K85Jt4/Mup6l1FpPtcM23UoCq6n/VuDYxj0q2wZ/dNiu3Ttm/it9l+QyEc8BZ8ZnLlb8V4yDbqm1i+uEE+OYdWr8jk/awEPoq5mYhACkbHw1YCwqDl3bud8dLietcj1ImhKxibYXKhsQ1pCcHRW5YFTD6pJUmpMQHqRn5TEbcDtmmJmYi+UwY0oG8Fwf2FAdt9uR6LRuc7TP/RoGNz1trk5NOEV/lMEP2opRuw8UYwpoduWwNQGmqvyhDjIcLrsWC05ZZs9bDbWdNkcMRBh2TYCAiRsKu1pzmLDFa1d1j6uNml669e2iPWHrvEZlNBx16Zr1LEuWFPrVpmgI9s+fK4L65RnUdjawUfzI2plSTSP3GDmmuQUBSa5JT+zuGyWXGfMlrMnKYB4+RlLLd8eaMOsMJcOsRgaLrkViYp0Hedd0W9Y8dkO6ZA4mzHIBxDXfkJ++8W3TNp0UuYxJqsr3A91W1zfdsVd9890tALOagcaZqmSPNkgyAMWtPEuDdA7tfJU3mi4jLTzLay56m9K6UIiaeidhFtw8u8DTlo03Gt460+CtBcpEJlq8BFlh8ZVcJMi6PZCsNg0k7toeMA7Q+zmYmUF8JR6iK+cHbC1o0JFDixB7Yc0d9fZorT7Rb9pvLD8WaK9Z6YAXVhvTkR0fVSVNAs8nl3TuRnx0p2Uc+8HXNsu4k4K+BiSfb7tsJwMCljHSz3rVmGF6ogSIzK6dy2+qRFlMAopkwobbHSeXG7BcroVWYBkmPLgVbh1JW0yhNQMHspRlPSmZJau39fI3jE9kLlg/jVcp6jJ5OrCmCx/bRkMIJOD0bewQCNC6honG6ukVldWKaqGlmQ1W4L5wAQIH2jR6Zswl5X7cV0T4f7y1pECieTc0eo9k3jUUcG7dHxoHyOPJYsnAhgSXL7d7V4zPSaOUwy6w6PB8urQMv7FB5fIjwWGg0vDcs2yUnnk/TqAKkSiaO+XlflMcCqlOHr56qdSXrleSuK7dtrhZW+qutA8feOvCpizRGb98HTnJygOI9P8C6+GuUYw/nzMmePvB6YsFQaxKq5EHDdbxJjm+VVaspr618VzXPuGZEH4D7hKhF5c4pNkCRYq/fsqn2rmzSe5qltB0ySez6rQNsn/bJv88yC1Cc1KJqnAsBFmWFy6echIZfc4gWgCLhRxHC1oyeLKNNU/J52hXl1UiBTaSlOu2xqk5VMaMTY07LMntCfRySye7lS8Dz23QCxJ0j4wASAq/sAde3CRDbsWXYJe2Q+5BZDXGWWkbN3qO84HmSMpAV8XwgKStUNsiZy5OTJxISUxCQdspAlBnnlTMToD42JpCpCcd4cEr7p9JDUot+KIXCNCnTzemcJvypcbpZM041w4ktJ07sXiQfSVUc5msEk70N2tPtxPQv01YgYEHj0Yh+X+/YY7jYRJ3lFLqhta2HxyYM7PxNhIZ4NqNxOJ1YbU9aJ2iA7Xc+TurM5H+VeydK2b3h1IyLZMKuRaVyv0oKOPI3D+DVEUvRPoB7Eu2GyyoxNOdilYapioYZYdGE9YwT2+Y8N17Jxuub93vZajFXro83wJkHttpG2zIugz4P76sr39eE876SOqHfBdMqJUOBBPp+2zrYaU1C7d0j+35Y6GRvTx4XFkQ5HMrHh7k8fjd1VkW5BVECRHGPDBcp3o8q888l6fyONrUSlgAyl7mUJBk9D3zFvR5ptKqepr+793A/FMqhE/w4a4qtkBhwkpEE9eAxvfx2RObB9U4ZEJl5SYmWMy3IWB/F7ciBlOvmiRKI9ugyILp9lDlB5Wceu8B4R3IcIIPhyZj2So9GFnhYKKgaS9fEJM0XaUYa15idjIz5Odc0vpfWSXiAIo0v1zRmGz1rIl1riwwl3AdYrRCgdp9OrNu+XDxsctOwnraxuTbLbDabsTGXPjbhF7cf2TyvcwH1gvKchKejM/Ko3V6jMk/OrKdsp2UcFMTGf2kMMS8ZLzKP1V2r0wJd5qtR/sEFyybbDlxPE2CeA07xnk7GlNWn27Ku/9qYxXNNpvqNHgkfd4/s/u8i8rVJ64oLol3yed7HByxI82dv2eJz3Tura2sd23KvLTLZukBYR9r8SzN6J6MpeaTffkT1TBL6TXqUsqWmK/Zr+Xg1zYmcq4QxlPlGlVBYAjZnvvF1mYg/y22CEL7Wb5NSk1YIUx56cvOp7IRLrjTsonwxOHr+JZc0RHH/wjobtFUCYmBe7tUtYGCC0bUWabs03cNZNQYdMrPuPyapinN6SnMrS5nKVMLSjEJ5QzoMUWSXZ/BgkFY5kDHDhB2f4t1yHzSglW2HtPHLcuWinqbkIXrr0JxRp+21qpPkfWPsAiSnRZum8wxFKWKAndg6H3ViSnCw06eyxjMCUz6yipMGKB5DM87dljVLTlMhKIAm/yy1Qd5ZDiRmkRQB4LkN2n/vkd1PZBBzTyOBp7/TBPjeAXD7ITGLyYzq77XsvliSCrNpA/IxVFerdNvh3ivHXfCTSubk/ta0nctQYCa1gn23LZP672RMlglOobjWNtsYofV6PD6zQoYU9piq2t8E1GVZvM6iwKYQLPY1PeUu4kc+RWDRWNdpT00A173HXaPlD4Z3mb+ZBtKZ02bDQ9gyxZaQtvEKv7xBZtZcA9/dN05RztgqpzzZhEJIc+6Tn93vzGvZG55Np8xbZK7hvQ0CRvaKbUBPELyP8oKdu0f5P3vLW3ZVon5yVZkHgPJEZlv07oBMo2stC2zy1IlWCMCkNJulBJ7DidF6IMygquzsAg4jCBzgU6RRKKA4JLfQBoWmCQ1y2FAWTKU5j4GQx6LIoQnL2HlRzzJbB5sgR8ZxxX2+FAvoWejcPKktsIAj9y8hfg9gM+lMjBm1YxIBPDgl5jdLaY9p0xwhxc5A8r31TJYhPs4qSYGJsu7jDG6tyJY/NguiHZsE4Nq66D8eizynFU4D3G85HuwlOTF9To2ZdjS1DNyncbrz1rdOJNOVQFi31bCIfOvF91sdUC7STmQZcrz4bNE1kyThkmFUUUDzj5MbjBPrKTpN6XzOR0P67KZjOwfLqAUV9oyUuXZzjVK+Y7fekrBR06CSyVKUMTcXnB+rwJfLlH9911wSbKUAGXak6Rgo4LEuwrx0OYtQAOspHyhaA8MprcOzGfGrUJPHOysLXAYL3JJnwGkPnM9Mhfe3Fl6shk9sGee/tbbhbWc2G9UsBYawWboa0Dlyn4rPczbpBRODCyhNioqFVsUgXG2Tr9XVW5IKzf08sJ0YeGHHpCyLrEYHWEBhtbwdAy1jGtw28YztWAR1m/py2OwrbNZjza7ID8jJrBkoebaaDsn0bQxAPFZsckUgNERdziOqYCczS2Mzk5FiNCNQXmvZ2J4CUMU/+R5K71CMo7s/K82BfD9rd5s9em5k9jDvPyZA5ATOQUCOPDt90u6mKdA1AJcZrTAObUzpeoeY6uOx0ThMEvNuy+5rppnNTlM4LpmxScU7KoQB0ceq+a3N3GAtX+6tzjxmGuU+X8O0irqda8yY69rnmgidr+emOovMIuE0MibxQYeCvncH9FkGW2c5sN6zjPXhkMx3pxPjmCGyHC2qs6qN2v1RtJF5QeykZJxzkvKUX7U95NbRtN2ltlaUU7lt5JTDz8gtG7kmWTBd75KArxRtC4ymditlltp5LinJSSuM1ogftkJSLCaJddLb6ZN59XhMplgGKt/c4XXp9pN5JhPzTgbEvQ1y2IojqnN8Zqw2mkLEeK61m0PdkwfvP+mic6UjKVVVlS0Xu2yLnJi1zA000O2YFupWz5bHDi2RKietZjv1oANc3SSTTq9tD8XNNElIGlZLKzaAxUQsQFHEHv7/vL3pkhxJkh74mbvHmReQAApVXd3VXcOe4ZArXMqKUPb934Aiy93t4Rzd00fdBWQij8g43N32h+pnqm5hHhEJFNdEgMyMcLdTTe8j9CIxlua7d7EVsNteTs9zUPyOwf6+2nyE2RMDRG3Jz7pdtpEnttIZ5FxegHn3/u61/Hz3CPztvXnx+moh7x6BV49yUWeNIMWEpPS5prYK7Qhmb6QUSSmRZxOjEEw6FTWVJY2e1i4uEvuIZ0y68JJ7CQaR70PWB89ywHRgCPPPVVPm7RjBKo0xeueOIOLSewFyRp8xG1IzlBxib/vrc5Km+M4eg8xIHzP+HnORPU94HRSmJkHsMGpOiIXfCWslxvA57dC5HeovXy/3kfPgu3QgZGKMi7kQlRiFiKU45JVqQFzfniFkDPN1a977IVho1fVScyQv5f7tWmCTMXeeiS+t1Zswgnt+UgmT/fmljNH1MsaHJ5nLm6XgdSbleHo6vu/aPl59ys1/Djd6ipr0uarUIuCPICZ/EJNGqlj89pVwFH2UA+56BQz1eiMQpCoNShgXU0ukzQtFgkjEzQwoJQLNC0jXc28sHgCfu2TpXY3v8l6PEVrmyqUpA0xtwXEYOJ+kJiXcPTcyiIpkTCo5ZjfJ959/M5xlMREJ78sXMgYDtWl/e/cA/I+dZsBR1WnaS6hNqgcwMVXX+cwkjxgtlpFGd8bCfXgSZobqoou5fPawOX0dJNAe7nPmIP+uSBALe8wXPobR/BgTBN87tvaSxHwM2dP2tJwKN382s3e2rQV9TxUFJfWp5tx93IqKP9daPJfIjJ0R++P6ul4RNhnb6GzLB/o/Np2c6TnWX7GPE8YptQEckkDCHGSoJt51QNhZwo11a3VFczMA9woQ3PLDnZxTUwsRYiawp61IbG8uZczzOTB/EnzTdkNmJ/ljwO5EDpPeNlkF6e+zS3Fq26k26P2j3OnXF4a/UyrK1cnb9nGlo3I1mp98qZ0i7vvnchWpRx7eUDtwLMiIR87h+77plfTlC9lEekpunS661koZtEk9bS0FWoQgYUpsk6CxN6oCrHS8PiIVvaStkL932Xp8PT42j1AjhgZmngOJaNsJwqcNhgSzUkJLj8xOQycelauKjoByzHR5x6QJx3nm8y21GIX4/eE7C9h+eym2gM1OgDYEmUvbWXjEamuxi3VQb9XGEGyMJhmyykaMwDS6zD0Qe8N8Igj65wdZ+0L/Pp+J922plZDwKYjSr5sbWtrLXCrM79Ch/T805nMI5NjzhwiQtwnlr/KzaSPMz4szVYtqn0zSUFVyBoDA6x9/FLj84sq8dxljmMNZPtZY8/tXUvN73PEM78ThGNk8Ttn7EnEs4aqcuSLOO4UxiPpfD9nnidpvmZWLTmVbvV9zTe3Y1RJWxRJyuaTshQQ2xi/SI7xWzZC3E29bmQfjHp+2lnCfQkUyA40w4GQYQzCid/dk6trPLuWu11rx5/0j8Od3Mg9fWu5I+7SE4PnES9yYbwPClX0+1nI7T2kiRdsKxhENg8ypwlxowH0Ktg+usG1v9iyqVBZTYDGzeL+pxlnNJkYEEUwSA0wSDDDJLcZhCAUPPP3U+aVUSGF4uFUAUBk3t20lxODm0YCa/Xv7Wa1xkSz1lOIoq30ieayNIce8dT3QbaVk07QDvqjUJkiJ3CG+LorE+Jd3AujLqaWGmsCViIlZNZDsAredOf4sJkBYakWF3jEWcHBSQL7HkNwY4Ur00BFGYPxulCQK/92YmvPUe5S3UbtmRkiOqeuKxD4I8vvqlajO1ltBTgyhiVGkyEv1Lt51Ip3QSWnSaFL4AqOYj+/HPLam/Llj/Y7B9d75FMb5mHZIlX0KTPAdj0vqSpj7+cQSGHSdhV35MLG7tYVrMWl+kRlxRCvdW4enqyDM46YSosjsRWdafej9o9RhTPgomBnIr8+rVrkeEmXWbqW26NW5wFJTW8z1t7eiUgWEKTixfaT6NIxIYgWgKInC/juv8x58h8MX0vddInyjHDCEE/3yhQCKrwo/b4DHSrgPci1VkOcYxwhYnb9GXZPrYDGEvpICW+3W6N3Kk7dqto+MvQGUSFdA6N0+BSOo3CdmmaBq9HFruUs5B+ZirYI5MHjP2RgBVns5JEGU9vRYY59RvQ3vVsDDUi5gXtuu7YBVlDRyd0/A79+KWudqIZJdFaSfPgyza5DAOxqU9pzqvIu5MSgrTTFH55gxwpiv/yCh8INn60+/O7jP+yvte87k+YDm0nx/KWmR63muyhIw+/tiYvDJ2FNWbb97kvvTq7qNCR2CVmNI2Z285DRChI+qc7lWnLY3MftZeiVkX/gx0hln/Ty3lc42jTeCN9kYssASXKwmsXV4iBIfbXI0t3hhxBM+AOb/MDI2q5YQF9YV0E2EQZo1ZmLy+I/EzsNigMOP7rMYzYu9rsShhyE8rZppnnbqZNOcHt+q7eNzn3pd7yFJDRhyXDl3l7cc6Ik48jYIpo3l9/L+gnKqX6oX3JnL3ECxvY9yYTet2EJISOaaB5BjxiiXlV5cTOuV1qF9xg4INUTiVKKAMJwffx8UH4YLC8FQ/UoA8jr5xUQSCZBQk0A+rM2dnblOQxAJlwS30T7HgCdnMgZIHI6LG7mwHsHEKETo21tRZUbsJ8vm2vuoZa2inNn0M2NGKG03lUifAcOQCo7V63gk+rtOGBg64Xz5Qvbl3YM8xxin3vWR5hXH4dE/c6jtIctsz9Lvbt/896X3/PfPIWBj5oZjTGz+e/rePdf2oq0gIXy5tHsVIPdpvZNEGFTtJ5h2jE1+pxKRyuZ+ylq92vdQK32fE0f/c4xwJWk7+64EP6U1+PWX8Fn+LIlICmpXvMTYXXrS8lWPQ0ulzQb7f4g7GFlLj2Gs50/3SBqqZD7yfWctBe8HYwYntdicr8+MuaoqcQpabTWGsjGHIcZhj2VCKrRP8D6Nw0uYH9aYisJfnFytAfedb/k5RMhG5ITxUCMym9YSJ3Uxl5CESWPEbqJu/m0nxITxbVTf+XRCXS85GRPn7ibq50sVX6XeK/S29NlYSEC7qKGNvaYI0768zh0wxO33sKkBDZtMiOhyYfF8P9ypAxAN69AsPLVxXvl+PaedhJgwXC+JMNfjx+WZtup8Q7vB169VVd3I/LsIbDfGcLDyNhFBhBLSSqpxfHcr/b5VhufzK7FtfnsrCJqXKOXNPHFto2suMAuntEMEMT3DPSs8f6jfHD5Lfe6994w94P7/5Z0gq+sz+fxubbal+VQII+fDOpc+t7BXqZeYaj+lQ/jDf3ZoGaNr15+Vu99jDKJvOUEc6/fU5gW0EtNJ/DZt5O4vp1YzNffkHRVkjgzuYY1nV9LU8Vl+30XNdhOHEiHNGz7sgsQ9ZxKntQgzX760snZ0sGEay4TfgmgdUoWV0zf743Kfpp8HOMoSY1Hi6p6jyjjEnZVaTnTJQQGCPH1cEiAEotN0U1Q5UCWa4gBrOzS/rg7DWJtivlftq3KT9zFufC+9q//FiFTh3T8TI4bZV9R5gfN9WA8JDvd/WksCAv6+buVfaa/9hTu217lUVXqGjIXf05LLvZeIOnUQoD1wszNvVjIolAK9VPi4EWTw+aWloup7Qc5n6irOBPAzZ3dhIP5e4PaJBO3oXrnfSwRzbO/yNobYTia8Ry5RzuCWfh9Tp1OFz3g25pmlNmShJZ1+fS1q8T4K8v6n7+TnoAblCbCX/70n/Z6wTj43NtwpmoKxOR0be0xLQGYoqdv1u141TvkZMkPXF8r4//wgjAn9IfI+ZRIFHMu+9eczeeTBnGPcdywcMDH8p99Vbq18IGgIxu9eC7GnX0SE4QL6GZDRZyKCWmNlT2yfluYt7v0iLberHLrsx+wffhOfSwiBIXKPUZD/NzfCvTKbg89CU1Ua9Anz0Gp7CQPog0lbvPhU/aT4w2Bj8WC97jxgCAC5SnXwu06ciJ/NE8Sd8yxt9ELMG6CdCVF496iFgHemCr5aaB5QTUQwaTU599a4u9KFK+632/NTNAfAkHkoIfYxJmuzUw+6XrxsPzwJYv36tfS52gJ/+NYy2sRoKpdXELXpcmZecRe9ptrTcXhxWAi5K8wjl0jyueaOU2NbeKoKLX/Wv5YSyR9gKkptDPEfOu9RtZ2/5zDHh6BM3Ho7tBvT8/v3bwVpzzXLUITcRxYFxtayMJXmkDMq+T0vzfk5ez54/sg9yM/5GEE8JMl6PMe7RTxFUw/TG7LmJ9/3tVofNqbCZlL6Ab4mLiKDrePRk7sOJl0mG6N7v7QlnqDm9ztfU+m99C7fdxtbB9HonM3kYxYx+OnOtEj09aiCxTRHWCalE9svl/t0rI2pSH0b05uP9okyZ1ME+uz3bSuecJMa+Ie3Wv/QOdzUAajUvZ+2tpTVHVZyiYRwQAhgB8rv/ST9nyR0/l0/Wc+VltblOWnqzLvKPmcYyQeXoSI5DFUA1MYQlHtcaM7OlSKjXZtd9Gwvx7jz0nd783ZOQzF7t9S4V9/dCiEMEOam7SzbzazR5N5bcct+c2lB+vOJZR6i2oWxTaESiZAhG4upXTKPSErS0sHLjTLiONROuQdjxDYhkcJzA0QU9+/EMSlgzHbohwzBbNZ05Eo2LH2BCRa+fCmM2Vw9j1MMrXqszifAv/0I9Bv77jnq/OdKaX4Pxl49ZZ9+iealJWqrzqZaCFyD0R81b+8KZvrhHbhcyPo/PAnjCLhwpcyuVgp3qYIwKS+WsvePGw2T2g1t/2N74aVQ3/cYPssJomeYB/sCYexXW9kTFjR40nCQq4VW15kiVexhSNdiilTD8YT2ablP/WI+pY3ZXEqcOC/6IZuk77Nka9h1ksx5ppeQeQ5jBNBYXtLQSNHaTi86q0aTEwEk842/MMmrqjJVrQcST8i82jBl0qlNNcB3qXJMalOnRqV9krF792sBlp/vxU52uzK9fdtb0DSLsPr0ZyUCUGJAEpEPx88h7b37JerPAZc/Qhj5UR/NQO8zj6y2koiYz9YVcP5SPNKaCjjfWYAyJfb5xAgrGRtKMVTX0mknl8TGuPy9PRp5niqpAQNUePeg9sT1NXgu48oPEeXnEkaOV+qT3tKziXDkmxbYPBp8N7VIhy+WElj9YmG5Z0OwdwNE/U8v442LkyupQktz9vjh0Dryd05ph1SnhWMYfH5sTvk4jYYwXM7N94C1WJmNq6lNI7Leyf6+WMr3Dxu5+7SvVcGc1JjTte3FZu4ZpVTZRe8Z36HkFTJHQcJELhiU1jTwNo37++TPtyQkUAXMPpraUrmdzyzX8a4D5pUQw+R09P9HnCIX6n+WVGXP6Sf9jfGLfypwjdm4ktqyN06COUOZUox2RKqn4LjVWm2KTd6v/l55YHG3lwTRF9bk90S+tTrjUFXqPU65L3UAUNthU4plhpuN6tBZ+JYFNnt6oQWTnB7VrZnB/lTJDlQlKDBBOE0KOvXClPoaQ9S5l2qM4pTk24/3pia+0QoLTCA8bSw85fW57MO2Bf7lR3X02OoFrswT8tD6/DwOEbJD0taxNfuxSgyIZ06Kcb1HDuwQUcjvXqlVei8mtcDbeidwRBi9XAL/9dfKjAQlmpp5qa4EJunotWnFDkZ7Mec3Jl3kbW/pBaaYzx0jhiVJsvS9H+e5uK/UuG8vl6JOftoZ81oHs6kxLpkOa8wUxGT609qSJTDLFlXV2wAEdU6hM1kEUmm0D08YmG1qxRu5UwwTg+z6co7YhLtGCGJpb0PhjyrIOJvWpXVUonc+M497QBgr1k7lu884l08I3h8DtgNcM78/VbJMG5hzdjmCGeP8CpvBd7teJKmmAiaqRvXeZdMGmCpR6nothttpYH9d5pQh/8QZAAAgAElEQVS8NEiA8kDEzzwgjBF5XzwzR35VEBUvIBeAfXS9AEqMwPalfP+3G81M0Um2ikktxKLtxdty5ew9HvGW4ofSfo+cRQkmBuphO5bTiGrhs1652zGVa9eLynizE6RAtQ/PhzavX780FWtXyfP3a7PTjNnqTm0DZiAM1+8ZPn4PZNzyCfckRx6HtCOlpZxyDT1c5/Py7zOf5lrzy3ZRYPPtpZgpzudD4s1MUoDYvf/8s3knPu20nFRvY5FQBFgs3RhMHpXs3c+jhNH9HrL9GNVOHejjUPNrZXmmrpe7y5CCSW2ZYe7X5lSynMqeblUDRFV2Q3OJaj+8dqSqNF9zZ3eSjDVrJ1ItfjEXKfSra1N7bzVrzF/eqVNVt393KF17v429uxHcHfGIESakMK0mbYbQuHIyY8S7LEtGzdi2BQq0+lD7tCoZwD7QHSKIwPGL7u1MY8+XCEpJoiyNyV8r5Vi/vRXgYGLwSjPEoDW9PrmhOgBtNbwUESatUV1KAgXIgXnuiBfR695ZYsoDR0BZvx4CUm7SAKQsNB3Uo1YB2KeD+/leOErAjO/UySf392x/WbbJVwrIJb+x88nnOwYjpWcHfx/od4xgxWhq4ifsq6nRARtIHcXlVDhxHzze9qY98N6P+ZoPMWo50gzZ93AwTgTiVXOjKroCHCc4cL/n75SIcD6ndO9cvxyndN7B/V0Fq49ID+EYhRD+5lpsYfTqnU8k+8hSc9cS2TMd4awRBuUP30kYEU0FE81VWwdB+k/bLNbNr90xFn6P/Nc5+Pg+BoxJ9ownjKU2hv9K8MKxuPc00czUvr3T2L67J2XsIIRgoSFidJZr9M7PJvLso0qLzDv75lykb+Z27mBEhIxHncF031uaRMDSX769FOLInLUXc3GA+flBaouyNmZK1QaDEcK6h/mBE2KOv6OZhv7ujYxLAlhXQDMR/MeDaTRzTuOkRKpTT2EAtX18RptS+wTG2voYQbgDQnjgXSKBQT9Qj7jKJK2zmbnqb1o50Pu1iOJnUzHYLjT7+0TF9QikUjfkhDkn6tsrR+AIeJ5VIXAEYJBiKXfa4XcDW2K0Z2n/orrT22+qIEiHdrVXZ3K5PmjtwO8+WEotImeP/EhYmBNx2wLrfrjvY4ghR0y0HZbCLsZa7qnbP5PV63ukrBu57YKfPW2Bf/lB1KshCNNAYtj1Q0nkZM2Ee7b0Wf6OJ4yHns0/30O4B54nrOVnN2bXzOc36K+E2HUcOmWwCstUOXbGH9JGttT4RDKQddBk0Sp9kFldt8q8qd3xXKs57NrD+5/P7xTCOMAXBUY0rX+k5dJ4Tkjz78lEkLD4NI5TTX93NlN16MYYDYYmPe2MOGxbGbDtZB/bTvbqiysJu+IZLKZie/e1EulJT+1JF80JLgQN+O/MA3XTAv/XX0WA+PVLyxjDPMZXC+D//UaIcnTaGeKWtD/ufpcygA0OCZaNh4XeO513HyVWnN/5c+IehwBgW1btjrSPDN4vXCZyq/zMc1Vsp0qJvmOvesqJ3Vgffhwi9s+vzAi968yITUnq+5UQDao831xKFY3rpXFmHHrXASG6w6w0kB9Dopw726S0bBgSPQKJlxhY4YFEISXPDUqM9Xly4ByP7vCJe1QOezmTWoX3Gy3E29llo+TigTb1XbIxjhCJPcTtEHOVv+Ofc5/xAvhLH8Pxc89bUW3mOeEo0uQ3N/Y3n8nhrCTpct6nELGx+XjC+JxWoGnFsT0yPqRGLPUNYI84eCLj4XSiXo8T1apMNBfwfCIMZlPLT3oAMmclEeKkkn9dNMlx3kiGpttHgd1/eCtz+85lQvLz8kzlIEDdbVS+L2OtROT2NFH539me5cyOH5JMOXN1TjXcgnF184moSB+VQZg67QW9eokPiK+Yzu3X17qftRE89KaxYpKQAPnsTNWul0tLewiYM06n60hEubN78/IM+Pq1OFfVlfTz9kq+y9Wonin2hJB4wuN4f1adara+/2BMQ9tLcW86JZLBmNJJkrBZmV/IM1K9/a8JyXjmHT+plbj9Q8iE39VBJKb//CtRj05q2SDqzclhvYmWBWW1VQ52ajpsqi0RTNVTuTE4ZoAaritHCB1R8PNO8UHu0tKOSGIKAldhzeyfffV0FHJ9zadmn5w1wGv1LvviEfj+TmIY6eTA/K0kGKnIaIYk8j3Ofz/03NhDHnHPJ+p9qESZknbO7Z/aPPEZcK8wLt0zJIcYuVyl9ty2hzwxXNcYXOeMR+k+PJdxKLUiw+5gl0NUwZyVfvVC435dXsuNSof0JI2w5MyzxjwD0z5Ugo0Ie999sPJFy5l5iPuYOi8dkJFi+j+fHILmjcF+5WseYbwOnfWYxFpSS/tnkqQURHK+PjONTBdNBTh50mLgWsllp4g9qUC1z7oSBv936kn/uBUNCD1HWWT7+gx4UPV0hNVAZFjaejtMqEFmA4pTyHBQlduqavf6TPo5n9l8yNRS+syFnAFBzGDa4zREgyf6CdSV2p23lr7ywoWswOHQEK2i0Ynt4zLa5FSdrcShjnHUx9Rvg77yfkvAW+iLF/dXL7XW19w85DzCv5yLJNlHAYx3jzYPVminy34dTEXKcUPAIOi+ihhUm/B2HT9P74ATI1LJKQ5OvT6gnB6cwVrVHPQ0Y5ojD3BpmxpJARdgLtcTVWe9XALvV5YQvY8CcN/e2P6wn1MA6ySCmLU8+TBT0zE0oqQCfW7zhJF7xPFS/24OabyMGOVtTMW6N/4I0uXcfF95f7nUmjNG6Xyy/g7NZawR/A7NFzAV/d+/lftTBSFstUo8NytBtFRbNZWl52P+XUoeMQJV7xxpegknYPmo94+i6mZRW1Z4aCpNvhCNKNLB5OVSYOine3k2xRrzvLI1n9pOYcwOqXepHdp1wiRMtcQSnVTONHQlBLmH6xa4aGQvHtbl+RJeWcfwh3u5u2czlZwqJVqqXqVauqnMg5P4gzZ1+lOkeavvwrYz0wLVqrThvzo37/d5I7hr4xxd8ru391nOKOtmBwjcnM00BAXmyc/x/PkgqjOe4uxqYpmrTmifkPv0Gc8G2GU+pJZiO6R6IgAcAkwSj0kj6oRfvdC6e7UlyZ1UptP3BX83U+FMd50dKp9hPUXP5RDIq4lxUiSOHtF7CcVzRykBcuZpmifozdWP3h4Zokmjvg++W0fjrJmlgmnNqPqiM8292h13/RA5HkKQ3o42QDwHJJ7S3wT21XY/hRv7OwUpleY2Nv+c4JYIcH6Jx1Szp9idDrWcEOdjj71zipQ4Nu8xBvfYGVJiY0B+cqTQZ7640hJrE8tT623jlOBYD4/SBSB37uWZEMZHTULx1/cOFt3kfUxwVYm08iutk8qYXapkxzQebHkcXW4HP3TGpY89I+z3k8k1NjvgQcOF5hqfGSBMRq3xhKxpuOuU6VB1aI4T3z8A/31txDFAxpg1pt4kYaETTwjq2dpb4gvGAjY1MKPTiu5FVwGBzIveRVbaYR1UqnEnDdBu7f4OwjG4jyXYwhCeqRpeqjQ7n8pDhKFtq+rfuRBiL2j0UQSUWs1bJ7aP8z4tIaYx5OMlvxInvPd8GL/Avs8xKVNpDCrlgt5cqOuuchPM/8eD9RkaaLA9n8uGr3cGJJOpqSPqCmjz9eh/SdrD/nqjEj9Klj32iZlfVkj/7e8bYKoJX5uRRJbAxT7pxszk4lST8BnmFH3YmJTm1xNH5gA3Tul7j3RLBHFARPX3Hs4mgeF3RSS9/9Fg7NLz7O/Ye6fYBkvPlWDYr2Xsmb25Olg6Ko2OzGVMhDzGXIxJq4lxUymPldx5l2jbmWolEmo7Wk347Z1HGGQeIETh5ZlIeU0l363faQxcRKrOzntOKXQ+EaRIFdqklrCcv7wXiSh3svBCid8zL21uO1MnfkzzBNG3VPnG3fWgLywmgntoe12obfFvN3LPrxaiQn3cWMgEG22NnnHoeuAhCMH79lb25nIhRPJsamW7NpqkfeccekioXyyF8Pz8IDjLe9N3isP6HtjpXGizjHEYCpX2PthPz8D7PfPfU8MAWARAXRsTH+aC51Meayc1JgfE/vjdce3jJEVvH+MC/N9pYTjhIpeQxwGunu/sIaG9h8vPJ2LhkA0Bn+rRho4eMEeduYv56eNwbZ64js0XsH3rOkPM5Ji6HilbBYGBjjl+bQQ6Fj/eavFjhmOQ+FO9QHtizPrwQfucKxHVQOKMQ+4r3++I4d6WzsJzf2P2Kb9P+ffsI/dUy5mSMfxVVJlx3e79Z1ycwRzGGAI/1oApCIeJct5vThhLYxaZRLev0TFLaYzx4YtEni/xvba3pPPMfkIHDyKnqMibkgogEkUVRNV6HizN4rwxu2Tq293NaWMeiFTthyDej7+5Rsrk8r3aI+/XpvFgPC/VlAGW6YRrW07NBvr9Bw1Kz6RMv2/5lh/ThMXsDxYluFqINyeryT9tZS8ul/LZSqXll2cyxrsHy4C1aYd32RcAQGU2uG0nDjB/fS/r+7s3Eo7EeD56+VLyRpD9eHspfb9/NLXoQiXNJy0a7osa7Ap7lptzyKTn5iOeJ+95U1vqxSrIWVIaJW5j7GKtMJfjh7aTAev8sMbbpzvaFBHUM5BLiSCeyp2n8VAASP3pq7QnAhNMxRAxNMiHYOEITWXZEaie4Vjb3g43ZYOJdtg5QeS4CYERALw+nAhHnxkQTvc9OSBWjgh66DnCDK7fAEfQdY5zDQJm1YmnnbnVQ9fW8aI4DjAnjoeO5xijHWA2Jn+Gfb9fZ/FQH4fmkquvgMI6RmB27xzHiMVI2yOI/Dyb+6Gx/bMlwjgg9oV+x7bw2NmNzYd9d73Yo9c7K/5M5NR1ltCbsMazZJq9XW/nXAWNu1NJ6I8/ierTw2uS4lpR5cUocH+lIQy0RX97a1oeQN6h9odZrCjhnk0VyUYLUD+b6V1w6r8xVR/vld/Lono928ege7VUtem0EVXyh5VIc1+8MF+BrYZhtPdC5F4uxQdiOZXPbx6Bf/5BJFtKkGRWp42czaNKvdQG/csPsr+XC1nj3ZMRxEoZKI7NHMNQUxJLU602wO3TMJRpkBcaQ7NP2PvF9mPAnMLU6XQ6SngVSHVvB17G7kAIh4QtYGh3PNI+Qn1aIIL8/BS7iW+HJMJDtqCSvaMoperva/WunFSm/kS0zd22ptaognBnXjpMZUr8vPTwe6jjjjq5UKeekkl75OX2iI4JPtMDJQjAKpUzqNYDDe0K7IfZ8X1cY36RU/xktFRRdPVm7BcvX98roeqGjkWb1qRczoVrdD9MPenOpcRBE6GQG/R9PqxhFURci9n7eRsjMoekUM888FlPkEp9euLEd8bgcUwTMkqIR9ZQ6s8zT8jmmvczmK97vjTemLo2BHNwqYNJDJQ0AIF/piALEHsQ3wXMdLFtgR8+SMD3m3Pp89tb4Jv36jGpxIthCxdzI2ArTeZ+MRcTyQstP8X6mz67CmAJ3nOnrq6XPq7PLPRqUotX7YeVOpNEd58L+8G0kKxmH913+XmxVXoHv34juOZ2JU5B9GWY1KLu7Hv5nh6lUw27eH0hxK7thUjOJyLNMR6ZxIB47Wxq62VYxfcfhKDSo5SSJqCMTS/SdhVkf1Zb2feHja67ttyrvbsvvF+UOPP98sSS+0XmnwSN37c9UHXGyJBArlX1TqZr0gCorX+Pi4/wrXn7dEmRl+cQAOSf5wT0GJd+iKtOCM3NhUD9cqneWHdWVmQ5VR20qkd7lRC3ChTMiwmomtJdLiJxwDgVeqYCdphU//CQk8qJ2TsypxoCRTJgR2fzc88RcKgaDkEOfUBk9HkCP3XwwSM51ye567u1cctcx8NGLgHXWgUA3r1ZGYsS4UiXowAP+Xmv232Obtu5C5r1W+rrVIYsJ1aH1J2l90oMTt7fcxnGY2o3P256Jv23Txj51Rgx3ut7ZF75HaU9+moBvLowQnGzAqYTQ2gR6jK/sUroeZwa1aHnc4Ghnx+sGPb92s6ez706FymOQdtXS+CzC7UjLuwevDoH/o+vRPL57oMgfsb/pXus+01EW1fA715LXGSAEZKrpUpYIzFuAXZXI4YE91hj3UNA3j2fC6Fr1BmOjjdNJfP47lYqh9S6n4xjrgIQ1XeC9sK/vpf8vwxVmE9lP1820te7BzmblTIznqgRx0VVUZMovr2S+X13K4T3cWP4Jl/3gEH0HLK/O/q1P5PK/QOsItG2M8Gl6wWXt505+QBW/cf3x3ScsTfHxRPapwfv5y1HUs9RpZ7Sikgs+3tSiy78fC7z2OwkzKIKonYg0eDhzahG9DF5urlRDzQAQAH56Mem/sNQGvSq1AgjWgQmFgtlcgD27QP9vbQ5kBqDelVVQ48wDtZ2ovFoItA7FQ/rsa1VXcrsNqzHyHqRdDagRM15cZIM/C+dQd5Kaseo62cSbv8cufrBmjC8X78kbJVU7xxv8PkIIS3141vJJODXkJidU+Z64PMw8v3JTAP218y/a70r1+diVnhgWaGt5YzluVHCqqI5jmw1U83jVjqeT8RLdVID//N7QdaPGyOIE83u8urcPCbbTiS6z5RI0qucY8Yo9/5sJj+bSnL8kukNwexu9B34/ErWdDZFiomra0Oqh/YccM5thYdKDBb73OxEultqdq0XS5OyGe5AtfHrC3mn63X/p3Iu9CZfq1p0vbPYx6aSrDZzDekgE7LTux8zaTrBj+7/w0ak+JSgYW4ElDbd3KsUGBK20n70GYwRd3pzEvEofSg2OwsHeanFweta8J+vAemZBURLePC/NHi/xAWXPh9rz0VkJY59IJkW5hWjcEBV5TxGg3z2zXu5fBP1Mr1YiOqF7uARw0DhEC11Wq6WpFSa1AXBiGcdTIxHcADk1lIFc67xBuZECBwCzt8N5IycRDrIIqGcEvX9bWdeqoA5GzAX5ayxnJJ87kw5zIf1MFlBjKZS8pxZqfnP91SYjssm47GnRcA+DAwYjRPhbm9e6b8yo5O3MTh89pgcb4S5O7Se0ld79+/Qfg+/3tPARPfTM2dUT13MRc358kwkiJUGhb9WKWWh+UzrCpgsBNkHCHLedcKY3j4Kon11BlxOgWqidzW4kkVq5ni5BL5+LfDZRQk7qALw4swC3jlPZmhiSjk6afzutYRorHZCHN8/CJJsKrMf/vraYnRbZQRvH0216M9lsKcwaXFwJiifJeG7Vl+Fi7ngoM8uZI2ASWf//rOGGyyAL1/IfF8u5ZmzmZVCWu9EXXqzsoTqi6mc0UwZ3A9Pogl6UKnvcbsft+nPnsSEuKWutH7jxvBcFaQ6TRcxAMzg/g2AK2N686/pXEiBpZRhin4gTSVOSJPKMifRzEMtBGGC+8MYzxPaL1Ml45TvxyQFYJzQpr/d7zH9Nz6HbStAVeumXSrneK0Jv28eRYf/Ygn8KgqneTEXQPUDMbcedfEemXmVonfCiTBO1Es5SdddDbkoAsLAIO2I60AyrBwQQefmPL+SIbo3L0B685HLprs1y89wv85n5tXW7SwxMbPu+4veRZdI/AABGyWU7Kv89cH3D6kv/TMetsYI85hkVpp2utvhOOx7FV3E/hzY3yGGssRAjKl6x1pO7Abvjb+Wxidxen0uxIU1O1dbc76YNsJUns/MYYrSzaKyu7NpLdcubWCAfFdX4j1aq1Q3baTO6ZsLrXigWpTfvtYMU9XwPCgBUk27aY1gLdRevXDZYNY7efbLlxbg/qTFtR83on5896DOLZ3d/XzjSmprPuLPJTmd6N2fNcD/+Xeyb0zxNmmEGH57I04z21aev3sSFTDTl311DbzpgK6xcIUqSD9tZ+rmEKw81/1a1ny/3ifyJXhh4L6v47rtgKjaJMIFcYF/fyAlursyYAhhOC66MQFnNuLznG+v0ntlpjCWj6L3cjIVwcxH7x+B//sbgasT28cnBM8v7XNaUc3Avg+9V+gjV7sBclBdK31t1ZuNpVWmjWzUtlVDdhxKQRvl1CIE4JaTYXCyP7ykCohCpKowBBI2zzV5lepAj++QaOK2ghG6kkqiAhCdpAogFSKNUSXJznHTipx2+sHMedbOqFrpDLncr+VSbnZDz9OuK+x/vtbs3DxSPwQux5D8mN3OzyX/3fd7lKBl4+X9H7N/n9o8c1fqY48RHOnDE1ffjiwzjVdC7OxzUgth+scvhJBFyL0JwVRYbWehQCSkg7VEY8jIpJ4pQ0Y7Mis8XKtzCyAS0vlUGEESpvOZ5f1lvcbgxut7+Xs+sdp/69a8yq+Xcp/pTLacyuf3a/GifNKyVx9WlmJwUC3lhD1NexhsH3m/Xp2rxzeTgFTiLbrbAu2T2Or+/Z2M+eVLef5xI0SSKd7mE/FMJVFIRH8qhI8lp+rKTCPLmRD/Dysn3eo8aWqrYHBUBXn+iyv5/f2j7M9GvX7p7MJn2R/xWC4VDmDUAbO3M/tkJTktiFH26nwG/P6taBl88ogQzBeECUoAOct/+1EYDRaFP6F9vPcp2y9BEFPfJ36Wz2OAcGOGAFVqu+8FQACz4909WbYNhic8bqQ+2M1KuNc3F0JceMm6rP+kAoyaj7AvrDE46Q928Mnd3K2JAEakmaTIjBCQQ/at780YDX2/7/XidfYcPdwQ5IICwmldzuX3uydRdVElQ1UrOba0tyOSVol7fk4rIenB99mgz1FjjnHIMfv+mKbjl2x74OKQykEmoNSXwyg5vJXGKs0hBFPXffnCEsu3PbCFIKAXSyEqfbZfCTECqbo77Y00Q0RYCjci8FmwPJ87lfSYQYp2JRKC5BMAs0F1PbCDPJOqnGif3isbMCmIqdZYR5MM9KY1Jxzafvf2PmcGHf6h9oiS1mIiRO6rV+ZIw5SSEcJ0/vmdEMVNq2EXZyKhXy7EI/eD7iWruRAvUNOU0xzWIARkTS+XQhS5d1Q1c84MQaP6+2ohTArttY8b2z+fG5UDJtNPNX73g/6X/DXg7l4c4rPcl6AOojJ/uRTHITI6dDrywga1Ae8exNmqLeHk8fbxkuKYUZnflz7LkXr+zCnj5JzxmAo2bTTMNpgf1k/3gvy/+wD87pUA4O0K+NNPUk2CiXRnE72M1fgaGWvl5+knQ2mJBDL149YaYBwQDcZ5f9H154kmJd5Nq59XZiftol2gXQA2PYAeeASwa9zFUuLf9lZmKsCq1W87zeTTYZ/lPNJydcngO/eMLdLt12lDDNqpNr9T+s61EXuwduAu8L2xceLIsyXC6Oc8JrXmNq/U5wgDs/c+BFYu5sB//MJqHxKZUt1JFRqrFrSdxLRS3YloyKipgXltAfSpqosivoe1EcGpBvG3vaVljAAmUA9D3Z9GURedPpipikRwrapPIum6ku8wAeYBqYbmnRbqfbG02oXeb4EpFPO9q7L9J1LmZ7PGGIeJ5mL1xDIEY7Tv17a/gMVPLqbALApBZd5XroVjeXV1hIVXkXnnmMuZxT4+boRgpGxY+szrC1GTzxq56yzWezGXQH9mINrshjBLpt3vQY4nB/iOMO32k85KCXYLjC+dETc7eZ5pKr0ZiLjrdgX897+YyvgZ7dO9Tw86BpwwmRJx2HsGw2f23g3OCSR7lkiG33tbDy/5ey3AOa1dtgyIlPR+BXzVDS8GD6iPpn7gGMEDRQacHjkGB0Tk0gAAjgvLuaXU3Fp8DGWE9cMcr122abM4BFyqRFgNZFqLmuL6HPidAlgd5Ll3D5Y5g0mZS5oD/9EA6R8ijGH4+wDGhsveaznRGGOUjrW9i6xjemntKCEqMHGDMTDcj1OIJ5ml9MwI8+WH3us3FOZGOEIG27UgwVfnWrA6mGru+tzy5lKNxhRsJHKAmjD0cjS1EKQEb85c8bQVe8+uE3MGkwD0EahmQO3m3DkEXgGpLBIdgUgMthtTFTKPKKWK2BrzeLOSe3+1MOmnCmaz8iWaYj/0wvb2K3620LRoJHbnWoB3orjiQRntSQ389pUlTJ82opVqKmHSmYYxRg3JWAhxXe8kNGLJmEOXOcZ7/iZHmWj9X5/J3eZe5/AVgsVrziaWfIFCwdsrpALP395q0WFY0hDPyHlP9QR3GaB6Gjh2T/29Z//MmEPNQ4Ajlnqm//ID8N2N/O7T6p3YPl1SPCQBjkmUbKX3jiGyklqrqeRSBFiQboQz+Gv6psVEPl/vhENkPFSAHC5VqCngdSbedt6BAG6e/DOpQSsH0G6NCUhgAOQDVAG7kDliZHoiricZnrVPZtxgTOJ0ur8/3AdedO4P3ZU90xArQUQsUnwxl4vx7S1SHOe8AbbBwlpib45HnCvXsMdAcQ0F+EnvYAgPz1VdjsHSGGEowWGJsOfTyJFBjNir/VgkkoX55QxTiSkojT32vW9+vzn8gIC6z4MyRiSItLs1lTluUQPB5hMxs8qCr9weosAZEdrDWmx9XSf38LtbuQ9MwL/ZaX1Ghdc6aCJoGCMImDMFNSGAENm/3YgJ5K0WEQ8VMAlGuNuoOOBJpMnHjQWmTzSW7+WZlZGLUR1xWlsT6yHOJ/LZSgPaF1NTN88nlhSg78UuR/Up7ZWAOb5dLWROq62oUxkj+N0HYU4BYxjaHuh3QGjNy5K2VEqiSYOkc2Yd2YnGa3/QZOzc4xDknObqGbtpgfdUfSvjPGvUw7cawiGJ0q4dwmbu2MPf02e8+9U+HAcHnGTWEr6F4bWmtrCNf/lebbCdI4jYv4cH2qd5n47ZX06x+ZwkRZ4wB27W5VyAL0ZL8dTU4o795kIIIuOSul6Mx//6g1wIFuf88oXFCVF9QBUIL6IPjSgdNtW1PlTCc9B+/TE4YhRN6vTr8ypUj3i8bTMlx60NWCKGHFtV2361Aak6/cQBI6unP21t/xjc/7PWXSQxrwIwUWkh2WCcU4JfQ77u9B2MAHriArenY7abvK9T26jE5Ch5ThBLfZBDnao3ZOs42Ji9lzMAOVHy6/cE7Bgn7VtJMix9l56BI/bu2TpYQDwRZR2A2gXnA1/5Q0AAACAASURBVLbO5H1NGFemi9KcT1jvSw2tt+bUVlfmWDKtncOIJhZHthYydeudemkGU7Oud1LpZdoIYZtPjIgHZdyYvowVJK7PhUDfK7Em0j2fi9qz7UW1+rSV/l6eCU5hOBaJHFW484kQdSZK9ynu+l4I3/sHYDWxVG73a5HCpo0QrrdXAl/vNTSE6uTHjRB9el1673J//vQSJVizAPnZDJip09LlwsIVWnU8Wk5sL+vKcN/W7cv1mbxPZsSHPhCeqmAJxikYeC0dveYJi37ue3BLvKX7zKxDVO9Sc/XhSRgsMmUf2T4to02JIx+TGvO/Dz0HjBPEgS5bL+OZpku6PrOkwxu9LDlRIxDzIm12AlhvL9XRJFhM37QWrmriNp9cEzkWIrHgCI2faxXMGcC3PgpgsGoGASkEoHFIkoBIW4TnkoxSyA86H9Scb2+ImvPhnFloOTklAKnW2uNW5lZVAmh/fW9S9SATf3SScBxMxc72hDPlWj3Bei69O6TaLBKFMDy7QV9HxiLsfH4J/P4z+fv7O+HuqW7r3b6Wxg3AgAgn4h9Ov08lonlMqs74jr1WazD7y6WlK6xrc3tPCE73rotA7ExyYE2+uWpNYhBPcAbC8w710Sq/n88kIfaLpXoP0j6ocLzrFXErgd7pPSBRZHjHuhW1aVUB//C5aHlo3+yjJLLgXWApImqS6kpi39bKAPZRcEmAqOFutJLHV6+EgF8tDMHT5JKqdkzFc3awr8GchO7WAiuAK+Gmzj9//1Zse7NG1jet5e4BqkadyV7cPZmqNkb522urSJAXzODlfAwY7jHXuFI6GFIVTicj1lyllzEgz09U2t1oLDjV4vN79UMIMoZPN0c49YLEAB7j8Kd/gDDdunnRlkiCePdk+Vz7AsF9Bj75BRKCu5GPXc5TVWKFfUmfe4mhCuaifKl6d0qEfIZFR6nWJMEDNOvFzMbbOTXCcmreWIkgZkjOl17ieF4KoCcXEcZAxRjts4y2mTNNtH44nlfNstUBqBzg0hurr4DoUlxRFbvtjEPkPm6dJ95GVTJPynU/bDD0qtV1bPrhWvzZlY6XsHJM8hklngekn0PwdszeWFLfeuku52SbWgKu/8uvBTGRg717Mi0FvXa9+sf34dWxJeYx98QbMBdZnyUboyeYREbFM8k+rIIRCQZEszpMFVSb4bh/MmKsjMEi3uud2d2rSvvUMKk6iFt9U1kVi8uFOYskm2IwZo3wycr0zFOKxqpErDXryW9fifRXK4PLxOO9vlsHYM65B7MBNr0RlKjf/3gv6sv1Vvr93WuLLwRkbb5YMplu5i/N83jSyeV2hRRW0tRaKeNa8NFiYsV0qY6NsIoQgKky79bS3493lu2FiQCoWo4QAnaj4S5nM8NTi0rU39dnMvcPK7EhXi2MWDeVVMNgxSB67j46x8OJEmHaa3+4k7n5NtAiBaRKRYNWQCBB4dhrsJZK0HedjffNjeH2Q8z5kfbxGW3yi5jWUrjgORE8xKUfavmjdDu+XKhUVwtXm+c1BewzGo+fdkIUHjWV0dVCLir16Uwd5NfGxj69hJfUqjxs/7lOnAIj100uk4hgB0c0eztger8mt2dFVl7C4KUn8ackyqw+RIpdlOD8JxeAzfG8s8G2lf3xtRVJqCP2iXN+NmPEMWei/BpKfZWQ+ceoTY+1QzbtxOSopMJCttPGbGghiLaBqubH7XjfXio+ZlpI72JIRA/tGf/Ozydk+85+vZqq6y0sYaEFXVvnWR17uTt0uKKaLnRii05ErTe7DksisdTP5dLGJMwltawi1QBT2TZOYtzugL6xihmMAVxODSEvpvve2w+tqyLRm/fiuZpd1lthCJkvtO3EBnj3JN9VlRDai7lIa6zCwLhklrSiejaZdhxD6+9X8gNQ9fBWba0PG7NVzhtLWfdhJWpUL7nxjkZdy05tnvdrLRqsIWiT2uJEf/tanKhmjTG+VJHvemU8ess72sNMNXlMN+OZu14SiUym5qHKdJE0wRzzAN3T6GQ4FDAt1XJqMLXeCUH85+81/jTu34Vnto+XFP1FYht1WshmmRPWY04Fo9KH+4DONhStYy+SzOPWip0CQ/vGT/fCPfXKSZ4psG9aI0IpfidIHCK5S59Vg2vodbK0BZLjjS6lkv/OOwoAdqEogVLNy4B6xldNaqRkAT4Ug/r2itxSUJuMM+73ysUz7RG5YkrV9MQDBMjWOyXO0QjhKVKaPzuPzEu2ryIRyInuEUg/RChzhqz0HvfgkK0cMFXieiepr8g4BRgyi9FyeDKRwpgKtzT30h7LC0Pi5glbqR2TEvN5AOoQsrI6nX5+vg9y77wrKU0iYQRqm1e4pMZmopIa4xcZb9Y5BMw71vufsJjaAE3V1gnhmEztPvEOTRtgWpnNjWrF9c7CSQCTiOdTpJJxPMNdL2dKSY2e3n0Ux50Yhsxk+k69bf1Z0uZIWxcz89DE8rQVM8VPD0JUfvfaNF+/uRaNBJ1t5o1pEz6/FAm974Uh+9t7tX/ujHmn6roKFpQ/16Qkk8ZpwVoZr1WVedJQKY5qs2pCZD5SSI5b24uF5k12uMwAE3ZpkH2uB5zfPZ6L1wSy+PH/oxlruN5SewYf/enB+2nQEodd4IQPIa8S8Rt7nMRlyTJPUzPMVwFADczccwRAlp5ZTMU28Nml2UFoM/O2ICKhQ9x7HrPEd3Iv1PRdD4AXQolrdFItkQQb9fyeM6dUSACh0XnXCfHmZQeQvO8AA1KqfdpeU01VphbZtnIhz6ZyWSkVjCFrL/mO2ej2QmJGpKS85YzH3vfh8PfPaaN2DZ1HXZn6janOLjTFWVDRbNZY6i3e+1OI+4BJjvt34TkalY9tAWare9zquvQ7EjiGIVQKU21vMMhz7TrRvhBR9iSelYYIUe2mMLPZmRMcixX30ZJ4k3CyVFKMxqwyow09W0NQ55bGpMUqAFOdwwxWEo6JLbqoxHVpUisZpH/8QohSH2V8X+SYuIX3te1FWg7OOcibXJpapOSvg2gati3ww7043Tyqani1Bf6HplP7+rXgNSY+X0xkDSTUZOBJtKj5etwC0WkqvFT+450Q388uLVyFFTFoZqmCJUogEw5YqjhKndxr3v31ztTslwuZ093a6rOCDJqT/gBjKCgZ5mY2xpH+5lrUvN456Q/fWpgJ8Q/HIEw/s30cUdzjbAt/H5QeRr4/dQGsMv/6XA6XAN73QKyMeFSNeVL5ecZak4HPjcN8/ygbS8O7z/3Hd0k8eXmBIcGlWsrbX8jtlhrVFoBIFJMoBJPcIw3L3rkBUGJYDT1iU3FQDBFsH/WiBlNFkGNnjlbahUh8fb5HcvrkJjnvfB1+f9m8xHWKqtB/ln9cIhR5y8c5lUh6Sar0Cgkik6dfzO1SspYlXdVZ+X3dDpmiY9L0nvR92tRPepYIxxPY3Kaa1H21ZQkhsqMH8nxiTmtUh03IKJC5U+mMWgzA4I7SQufgjrY4lgGiPTxVfekMzpNDWO/icDuRSNi39zaNMKmTzGvXAWsAC/2sUccRJhH3Ul9TiafpyzO7k0TaNE8MbL9QIuPvWzW0XV7Bsu7EKNIa4wdZ1Hizk5CSpfo8nM9VE7EALqAONBODSTIOgDD6s8ZCOrgvVRBi3UWxvT2srSbjwAEnWJLtaW3rYR9JbatFiePCiPPdk6z33JWfG/PIJhwmu3sYMvK9fjZvhMC+vTTmc6eONX+7EQc3EsQc5gm/zySMH2dTHCCteHjQkuoopv+GUtfRsWFu8P/hjagYmOvucSNcH7PP82J7N14SQF5If/nOFDh48WeNeXHGKNKXR17klsghsgWIft0DKh0GeLH6IKoKqmEBpJRYKQtIJWohNpZvmThAZeJjujezcnkAUqkoBOP4eIFToWXYXvS9cHU+WP+HO9lXXzOS6wgwRJqfn3eHTgjYIeL85yn2vMH3DsGfQvjSBTnwrGecciaKjFGtF55V0n96EAIYKuG6X56ZbYqldU6Z456qeOQ57nk+51P7zRmTnBgz1+lvX8taWJ6I9rfLhVWm8FXtJ84uXdeWWJ9EyYdQrFRFSee3s6kganrtNrU5cwBiQyT8JVtXdHbGzqS2M83xWRXOmngjnWllmpY6GD5IUm8vzLNnJolgCfcce70zXMJ99rilqvcd6shIEeHfrCRP5zc3qga9kbt4uQD+918LAbuYKxPSmAaCzEivGorX55ae8k8/y7hnWuSZBaFZsuqHewsZYbmp63MxoSQcqvux0HjMy4WYDW6fREVLL/ZHLT48VYEDGOIPoAx79MCvs/0DTN17tZQ1+6Tt//y9qPm9hFhqzySIwKc42vwSz+UqxzGOnZ/RjfjVubiNUxW6a4UzX/SaTV6f50Ui51dVQpBYRoaG6LaXy0nR3NsMyc2udzapdMiOe+SaiQj8JfHrI8fG/UkcecReSinaEdl3Mjh31ifXSe+7rjfXeTr9eCmTqpHFRJFJZbaSoOOsdgJwzE/JszqmIj9FUssJYUlqKXF9n9oO9cGzGfubwdKrDfBnrb6y1SBzSgEfHBPkE6anPgu3s7TWnPB56W6sn1JLtj3u94FnQvYZ/04VVSYAphaKNHHqR8J0FSTkoe2AXTY27wE9BSkNsNi3DzOaTSztIAD01PT0kLjaxogjpbaLRWYu0P8840QpdDaxv1veDYXBaaNB/o6JZV9eG8QxErGMgn/8nlLK6hxjzIT8rAlJlfF8Yu+wdb2lKONznBfVxNvWVPqTBpgCaHWvz+eWa/VqIe+udpKE4y/vjPm+eRRiVwfg3RL4qjW18tl0WJWEwfLncxn/QT1f79ZWBeW2E2Ibe0vY4HFI2iPHZCMaHkp+GNFKYC0n5lR0tzbcnec0zWHZt2cQx08I3ueCPvJdtj1utvCsP5TzuagI5lrWiB5X12eahb5xnCvUwB/MAL/eAXcrMUjTS2qpsVINwzeckbxVV3BAJUcMJUBe6KSCgont8Afv1p2SamecUTLEByOufD+plypzbGClabrA0+mBe0ak4T37kmpICed2B1R6QRlwTK6P9oJdO4xPzNuhzwYccigjfEqRHpEfIqxpj0cA8NBFyfsd66fEnO06oNvY+36+29Yk5Dzs5tT2HK72mImi2H/GqXNMwm3bS5qx+Y1KJdQoBNO0AKZ29zZuMncMn+DeeKbPxyieBXN4YT5VrgswYtNHs3cRThiD7KthlPBRF+2u8d5EDdFgPUF6FDMVnfcFiLpBSTUMuwfesSjZxCB9b3bAk+7VppU7Re9QJvS+hu3bToklbfc8H+Ks5PMQTb1M2x/xANe71WdnE+BFkLEvVZ25UC3GpWo7ugj8dGexhetWwk9WW4nxpL18Uottk+P6oP5db+e9DmZm8Xvi7Xsh2Dkm1XM0Box7O2ukbuZLjV29W4vk+e7RYkLze86fz7wWeftER5s4/Py5SKDEKaf+9CcvDqtZTGqJnQME+ACxK14tCrXWYADtsy48buRL1lBkORtmiEhIl443evmJCJkdwkuIRCyAAUYiTG67+uzZfC/pcYra3P273rg5QAm3co6MGfMqm1IWnFQ9IxqnTc6dfbO2W4QwGFUA6g3wELFfTDTsn3lRTX5iG+tr1MnJIY+xS1AaP5ds8+/25pX9nceq+nkMPOwKzTsZ+f5PWsMRRuE57aAaOTrCBoMrb0vrlEmKUKeV3rQfTAPo5+4rtxCxUpWXPE3jvut+hOz3VokJA/FjFCTdUO1WO+k2muPJppU7PJtIQoyqEs9sL9lNa6BRdW0EgN4IUAhij49RPWP7DH7g1KQ6311vHqg0r3S9pYnzHr2UmunkR/u0P4ttC/zxJx3rCpgujKEN7lwIVwxRof0v7avOa9ZIPORyqhInRJXK89mqxHe/FsnyXnHj5UIWzAomXC+zy2ydWpdq5RZIDmg8+zRXD4s8f8V9ZxPz+WhUk3C/FhVziSDCzecXaB8nKXo12RiSGePWT7nYJEoTlV6+Uq+jpgb+9Uex43xzawlsmWqLwfLeztW6w+ZFuFhoAKvjfC5Vj04vThJRqjuSSifYMwN1AIaHQmJO4ppURI5oec6ZYRlUH9H+2bpLRqLvPbcQTMLttU5cx312zjdsHIuqDaZ46nrjvLlny5kFoZPzG/BEGRErEYtjDiY874gDUluBEPLvEE6DqcG4cfgz73uwvQ4BlvpIf7uJPYdBPEa4D0mEh74LASlelvfJIyQvkfk1TvXObVupPs8cn7Fx0ls/RIx9FHf9lDyisn8ksrsgIRR8hvYoItK1Etpz58jDmMV1K3BIVePFwjRCdRiumXGUDxsZm0kBfOzkeifInc4kVG2SQHeOSPXqszBxqLJTIsN9peNMq0SG4SdVALpGA903ovabTURSayohPtDnadP78U4+T0S+F1vjT3fAf/t6GCoWo6yVZ0f7KPEH8RjVm5udxUaSKZ7UEj4RoR6wug+rHbB7Am6CCA0vNISLYSsM6mefVSX9MIkFy1KxeYJIfIIMfqnCZjzotBY89YN6zLLyCc/av8c9GLsLz2AkP44oljj3fPDBpT7Q1xiFp2rg796IIZpuuK/PDTC+eiWuurSR+bpaPuBz1xkHV1fmxeSJ+twZr3e95QBFMLUKgY0cIIPj0zp1TDrFJCRS2SKTK3nIPDrrYbIAj/DJAdI5IARDTMkBwTnpcJ0ch797gCRn6fOaklNbTIUReXUmUrlHoiUYOBU2ntvyd0aZrsJcPME91qL7mTNv+fgfI6V5wl28zAeIHn+O3bP0GUaYkmx8PyaZNHYdIUjo21tBRJcLcdoIATjTZ2iXY/A6PZUJY2T4KMXQFPC0kzvFvKbTqdndCI9dJwRwsjNiupfvspH3OIcAkzwZr3u7Eo3QC03qwbvGNHAPLnl3qMwvgftHqYnJ0Lse4hiHYa3FCQPUK8kDvFMCyuTiZGDpUfq0E2LDeT5q6MVyKmN//8EROXdmbS+OLf/ze2FUycACRlzaHsDO7T9UbauOTH0UgvvHn2R+gAoDc5HKqmBjs4QX80T3vTEZZOpXW/NUjwoXES6uGTa/6C5YBAZ5Tz2MzrUIwaWq7rtomWrWzn5/qOWCmmdWT2y/QPA+Cpz8yCTGOHp/KfNn1ztL3xQgF/XlmahLLxdICYM90mn0M25OH8UrcKWXjUSV/+g4QO6LF4wGbrp/e9tJ79aSq08jFJj0gyqI+gYYqkiIlNAb8cr72DnumpXFE1GDEbqg46ydioYAQoTCsanG2XaCQG5WQ+S268S2MGtUtVJwHBmDsz11J3CUEOQX5Bgly/vf+/7AZyVY416G7LNDF/CQJPccwpkPUWJA8pYzBCGU1+wRK5/lc0TmtEt7O9CTpmg7m9nn9LaufPgFLI8mncJIBLyqseuFSH1/J99/ceXuLjQwvJNxPzwNpYHlVIhbNxc4zE0SNC1Q5dt1ZmdcTO0ebTQX5+2TFQE4n9m+PG1l/E5/n9YisdCTlm2txK3rLR3bbGJl53yweogyxqyxDFkrZT6fdkgxmbtOvE1/vpf9njZiSzufy97/dCfz//ZGzuU//Uq95SvbD28m8XZJmkR2ykTcPVme05l6EjM+cduJcHAxl+II86kxCG1nhYlTGI2OdaY1I1fbYbxjIoj6u+fcPNxXlezl51diCps0co4/OgmRkvngHri7cIihfSYf++mSYunvj+qzMEYXxbuJl2Q2EenlbGqeWr3f9EZsBl2AVbPXzpn/kEhgq33OG+CstvJQJA6UCoPjgMmVMsg/ZaKPTiWgYzK+KgCIlRGkgCFyAobSZlNLB3RV5uZsO1FRefUJgKSzp7qKpWnoGelVQBECbKutFRFmbsW7J5t/H8Urjciwc4B3Sjsm+Rx9379z5NmcmJ3S5+D9AkH03xXtv77fwpclAjv27LFW6mtMGvdj5d/ljARDH1jpwau2LjS85O2FqCp51yqFNYZAJKYO5hHJhPhUgVLdSm1MXVtoBO8gYPfqbiVIO3d+63q5R8kTs7J7mBi6AMxmwLQDnvT+rreW6/dHddRAFLsa7xLzg67V6/rmUWPtaps7CV4yaei4VWUFgUkMm1qSBZDxPFMnlbOZSHp9FAe3ujICcH2mJbV2En7xn76Q9W87qebzp5/FrvaX90JQX2oy8KuFzJWSI/cm9hKPSeccwPwynpxESaGD5ztXp6DLpTENiCLVUoVNCT5CE1jMkeIxvebK2/4SKDrCSCem5VRyCX9+ZQ5JrNu42e3b8X0XA9jX70qM7zPaxzvaPMdmUkIQe/3CFkHuLraSsujne/l8NgHaV0hqQ6pBmP6nchLNrJFOadjvetXd60EzcXOSFKthPJ6vbLFzhBIYSmZ1QCoX5deY7JX6M/bG4ZKDL4VzMHyCHnB+P1gXbVIjSZdEkvRGoy2jDsZBh2CIZavqpduVXNKv3wCfbYA//ijJj4nEWl0fL1hfOLuBSg9DKTG6Z0qqwyIMBOwRqQFcnABz+eU5tZ2i1nzu+Px7jOCOjVvqK7oPHE5J7x203cbhT9rrXy5FYnt9Lj83rWRXOZsJx76cDqW/TSt1NANUjdkYUfWxnIBDiMrcLqfA8qVJVjGaREH4riohwrNGEP1M72WuGWFjEWB6wVLyDbDYuUdVZf6oeGTbWsYhzpNz3an9bbUTnLBrgUrDGR42GvS+MYZ5rZl4Xp2JGed8pkS/FmmTVTzWW6T8oazpSvUjQ1u63pJ5f/lSzoMq6s21lpZaC5H47hb44YOM9WIhZaZ+9ULWRULfQgQK4rguWio0j3PIEAQAobY4wG0LRA3JCIoH5ppRZ7WxOpNUkbMkFlXknpmucthUvNdUQlA/vxJGYDmVs7zbWYKBrt+/U8faRxJDtk8IyThwmY99d4gwAraovpeYJ99+0MwPRASvzoD/8Jkib5iah2NRguOlWajKoKnk4BneEKCZLSpTkTBOjzZCqoi8Jx291hLnrAfOC0xkFiNS/USOBdihewkgVTGPdmnrylK10VjOpLsRZufse/EEI6B2tUkGdCM/n2tuREUqu9a85VJFDYiqrFKif0xiKp514buirQ77gByRMQwZsdwbe2RcP6aX0I+pYEcdbPzvvo8Cg5C/ULIN7o0Lg9t8X0p7RGeFUwh2zkT1UTj0zy71PnQGw4QrOm4xWTVgXtskDsw7nM4L5lgRdFEBGkuncEiJaqtItqmA66V5VTOZdIyCiB/WBvdnMyMuIdhdAuw+Thu5xzFqyAHEPko14M/3sn7m+nz/KERj25p5hnbODkKU/vSTqF9JDJZTc+ThWU4b8+qOEbjbiNpz1wnh+vKlPPeoklBy/ptLGbK3yowA6ui3E5v/rdPk0DTTRyFO91owfTGxM3jaSbHd73SMPVtyMAbC459da3tRB9kHmo+SE1I0qZrZZZjhiYWYk3ChcOA94gFzLnpzKQRx4XIG/+lnEYZKmWoS3GcwrWB2lEE8oX2a96lvidtwkkF0F/vQPEvSJ9/xiGzXW/b3XrnPV2fDYpN02SUhoJcVpShyUpPGYhJ5qRLQRTngd/cy9sUcuKgkDRtghM9nieGc+bNkXyWCGKhiPZLq5fsJgSgYQQ/uHZ/+LVSiKqatp9fP+ihVNyo3RgBSaqgXS+nnRoP0GWayIzF1qg+u5xBBys+4RBBR+Cy3h1EdfAq3NzCmH/h+bOyx5zwDUITNwvvp+SPzGFN/DvbDEbo9opwht7wV51a4jzuVpPK9n6iUs9oCF+rN6BmSxKwEg/22B9AZcUjMXbCf3lPU35m2E3g9n5omxsfsUYJreyXaDGmAOdHkiDARamUCm0rsg9dnSCnrvrsVSWrWqK1xJYieJZnaXmyg7x6lf2Zn4R2m8wklUpZ+mk+QUqGFoDG/ayMkDMOYTYQY3Gh6yTfnYmtl8d7VRojh9x+EuKVQBJ5DFGb1SdeybZVZmEoYyWojfa9bcyJi+ApNLRPFK12HpPYmDn33YJoCap+4d09bEUzou+DjxakBi5X9TiLMcwuQPs9n5lTDrGR/+ukwQSw14oxfqH28pJi3HInw9zEO1iPRQxIG//bqRv5jgU4C0a3ayV4s1UvKpY5idnUW1kzqTAcMnZtH31uJnBgNiKg24hrIqXuGwAesJzujIv9E/NQW2faweMje+ua86gqItBNEDLLyczw6/yT1bA30arfxsUpEbkyYzLUxFoz2Djot9CPnMkoowvDZUzg2j9BC+q9AYIMhA87Bc7npWbdvDInhHuQEyfezh1Qdwu3cnufj5H0d+2xMYt6TIEkYMX6H8jbGfHj1NQljHwW+v/9g9wMQhPfhSYjYvAWgxIz1C8lcbpwtilw/iSqgsa9wSFLH7DoAncDxTpE8E21TKqTzDhs9NKkG3HWikqxnpt4lU+cby8RFSMWMOoiXKCCM7re3guTpUcr8ye8eZJwPK/k+xSIGM0PseovHW23l2R/vBSelMBZocHyrtQ+fgH/6Tvbot6+A5aX0fbMyyZbrftC6i9/oHPMwGJ4tGQbWU3yrZaFu1DYb3Xs5/uRYJFhUZW87dbCLluAEcM4uQfDH20vZk40mCmeMaIwAKhszNxdNaku2cqbetI8bybTzw72dxce2Qzb3E9rHp3krIcaca/NiLTdmz/B6QgvBvOH+2+8sITMP++cHOQx6zRGJBUWMy8aFU6gL+I7PBFMNNMFUo01t+VCpNmDKogB712eOIcQSGDg/j3QZQF/DiBxtmYy1DMGlkoPq9ZWjAwzxJOcISJ8e4AnIrap71zsLlp40AtTTRvbsr2ormTVAP1VbbWeEN509lxiHn6Xfs8+Ts5NDyqHw3uCs03/W50AqymAslypjNAS51NydjxHoC/FNAUippbiX9MqjCiup0T02Ksw5h+/SnuyN7xiAvOvBXSlclpKaKB8/v5tcL2Dq+Z8fNOuKhkfsVEKjdEDpo6mAoARhtTXV5FK5fY7HQPEuivTBIsUxWrYVMilUhU4dIe17IE5Mi8NAhB0e+QAAIABJREFUfEDe2bSSno3xhlOda4gGn94ZhqFMj1vzMN+ol+tP93onlFnqozz34WlIlD1ST84k0RB3jFKmbqv2+w9PGmah8zyfyx5RA7VQKZHmj7aXqvF/fa/1Judy39892j5nPKedsY6/bUWaff8g9ztAvXEdPoKHKfeu74tM8UrnfrcSuGDVjDcXItUH55m60ZjPEJz6lI5XOgaTgyw0h+5nF2ZbvltLLOb7R4OfE/nAk9sz6M0vIymWLrDnyksE9Ln9VxXw9Rvgy2urJ8aA1Pu1ZKW4PpcLxkKclCZ9gC/nRdsCE9HSoN/26rHWWvzj2cxcm8mN5sg0IaiAQTHh5D6u31fud6pP60qIJKBSG7k75aqmNQZQ4glujJnaAkbMUg7UyiQnBOeQoCpSeq6tNlqoMwPKXNWZA9gp2oD0XAGRc0uqbA1JGnbfMXNKQryxTAyoBooYqoI5Fu0cvKTziSE8Ivl7VdWXCNsesc6+O7Qvp7RDyCs9s/fLeCOHfrkwhN2os80LLZl0v9ZCvGofOpsZE9gr8rpVexMgDh6vzg257TrL0MLAcEY0kDhNgiWi8DlOAVH1Y4KUINrPfakMah3k7j46lT/vYYp3dOO/WAIzXRMTY7fqjcoQDG4hPdmhJgnOj+rYrrewDxIENr5LJ5d7DXY/nwF//1byd35/J5Ij721TmXPM7ROwuzcthXcQJBzkzTPbgPpgAOhUgifM+FCvKmgWn3p/z4gbI+yMGG5yPrPyfEkLA81cUzkv/N68UzleU4lD0OdXVkGD+PZ2JbGTt4/m0cr2HPvgseeecRV/GaJYurA5cTykSh3tF8PDZCaGbTDbIICUAZ//mN1/kD1GkSjTotEYPqmBWTQkTNVIFczVmf0xk0PyKNV+CVzcea6dSNzvExE8AXoQqgHh1Kmr97XKenchGWSf1HywPnIjd10DsbPxCaQkCmcz4DcvZc0/3YnaJRHc5x3XvuRS+GxMkgo613mDFDLDuDRmzzhXB4/VVrjKvt2fI5mBiV5e5mVkS/umCOnXLw2xU6JuVX30sLGkD94el6/V2+2esz/pXmD/81Lz9yGX4OG+yz+n5uCLK+D3iqDZ6HlNBrHrbe29Q2wM8/nbjXgGXi4kNyVVZkxgklS/RJJRmC96RKcQp9oR/N7uE+AY1M40GxP3PLPheNulR/y0mVWVSJBVJcSZkh4JwMRJQFSjJhWhzp1MbEoQ0BkzljfeKcb/0fObTkOpsDBkL6e1lVwioe0g/XsnsyTlYV+t6D07Y8akJZNKsH1hQD+Ze+ZWpUAQAEw19O1iLswIM+UkxgFDJpX3fNsh1ackXqxVSPn8Suyu/txXG5GOPUE8RiMOaU9+ofbxjjZAeYLPpe6HEAB/UrL7tx/l56tzp97SjCwhiLH6+twyX/SdHQ7DEYgkeTl4UTxwTSpIWivlQmOP5InJAyUBjbBL6Sef1KnZeisHRClZcTDvUdbjZEme2o3J1HOA1VOrg1206C5M6fJwjKcdMOlNkt7U8v5SVWVU56bE5WFvKQfboWcP6fuprptNzGZ1MRfbBW3BLHH1uLHcjYCd1UKdr641d+u//wzcqaqdSGExETXQb66RqpDwkm80z+a7ByuUO3ZPEzOSwX/x2VCG95K60xM5wv8xBmVszwMERj67EC/t6zPTgISgqf6UAE4bVespsqZTBlvbWw7Px414cF4tgPXMbG50IlkyllAnPgkm1QFGfBIu0bn6gH46l8wDUvHwPlpuTzqWMc0YbeuE102rHpEaOuH38ppIfyrvfnMjYQ4k7n0U/FG5MSgBJSapAL/zCfAfPxfC892tqGi/vRWYrCvg69cyl5uVMB9/uxG1pw+NICx6WMgJRsDQbj6wHVIQyJjBeSOMzFI9d1n2iVoz7i29Ql8srP+VhrfcryXu8nyuGgKVDB/WompNPhi1nBlTcbISCHHv+5XYEFmlo6RdOdlu7/boF2gfH6fI30s2RAADlWHiGLH/7ug47vcYLafeH77TmKepXExydwjC9YfKgDMCqboE7REpzZRL6xYgyJQ6/hmdcaJxeeSWAEunxnkSiAmEUf/bk1CcmoH7xgz95OgWAZgrdztVdSeDlGlUp3RBFQXtkwM7B4ywNbVUJaBE8Kg11SJkD3+4B755L58Dalvsy8ZuAnYJDoqST8Y45d/lRvhX58Dnl3KORIrLqZ1XFQThPGnNuU4v7dlMmKJfX4vKbKrc/+1KLvIkSAzcb64lLo919xKM9sBGma+VElxKMH5PS21MhVtqY6aEnCDmhDAxUg55lOy9pVbXUpPubGoe2F5FN59YXCsztTDulflHH9bCYNAB42kralQGkO96jS/UorhTR1DJkOQeiIDF33oGO8A8yEm4fZjVfKLq1Mp8BFoNnQDEsYUxgmSuzt3doxp508pnH1aCWxBM4iQe4R4x7i6PmfQ4hCpqqnoBmcNf3gsc/vaVhHuQwX/HbFEwqYsSLmDfeScxwgRttckeq8y997rduvjq5UxCQq4Wqh5/GuZD5VrIoDOT0U7vw7/+ZCEXLxZSc3OizNOP95qzVRl2JiVnEogrrb7DUJgf76Uv71BzjKAdss0feu7QsyPt09WnXvV3rB26uEffjeJQQrfgTTs0wtcwIsC0cIC5R5PLW6uayHujEoi4nioYx0rgYzo5ls0hUspVN74fYJ8ZiO5ieQ8wrwri5YwRSY0T3T86O8wnQGgMWfpqBH7D6wC0weaymCiwbwXZ/e29Bu73JnV2/aCL9HvO0ZWIwSGALcEKjfCvzkQqfKGJNlcbSxpNNTER+tdvVEpRDvfFQojh9TlSntdNq8hfGYzfXEtOV1Yy37S259ve7JCsHMJ9h5vzHjEqEMS8jXG8OVc8QLJjHPGJYyVVfSWwy7Rhy4kxYL7VlZx/p+8yixR0PpQACAMd5I497SxWDbCEEMupqT2TvQkGT2Q6U0kkEgJnQ6sqoGNwPkMJgjKtwRhVbxfzdS5TOEm0vpmE4P2jqi0p/ep6fRo52r7ILJQa1+NNJn20Yr59BKLiIDIiHN8nzeZ6qUnKPb95tjw2nqF3EqL6Nplz9J1JLQzRS2UW1zu5NxsNG/Ge1kk7Btsr2kLpSLR2zAbVryTsEbLvcy32fj6TOf/8IITz/aMlQzlFAzKqSXT38BAj+RHtIyRFTuCEZw595pHNscn7i96jnIGdDiShMo9BQCUsfZ7Vvt+puvW3r0RCZCCy7y8ooWSScV7eBGzZ3HJVhV93vlf8jIZp3rc8r6O3s1Sq+qMrPRML+HkwofKukwEYsE+Ekdzdg0nef7sRFUYq2+M86vw6/Rr4e8A+UTiFg/N7Qs7/1bmcxyvNkE+Ovo8ah6rIgmt61Qvny1qPlICmtSCKtSag3mhKrLeX0v/VQpFtZ5cYsEoGP5GLbYchOvkaSp8fUvc8lzA+t3nEzL5oO/3sEvjihTkU0b6+U6LWqoPMthWp6bs7cbiZT4WIUp3NeDuueb2TwHSaJ85m4nxDj1JKh74qDJHmYH/iUDKnPdgjaMImiZVvXCcdxGYToFEbaFMDy2Bmkq2XIjWGjwSR8yXBmWioCu8NW3Tj+jywJEZrvZu73uGsTuZzpmYfX5WDyUHInKfcr3p3K3cXKcFXjviRmZ02xszHiFQxY6Ep8yolaO8e1DmxAq7OZR5M60jcwH152IjNj1Inz45Vdia1SIM7XR/jVc9nFm7x/tHlMPUMPmyuCRYOwXjGjB5rpC3PMenhl4xTzCfj2yFO+rkIoMQN9JCD/OHO1ItPWwHYq4WVl2pqDErLfHYJXOjh1rUEvbLRPgE4guHW4yU8n87Iuz4PbA/BHACSvcL1w8tO5OaJr+cQkzNQK5eO6so81+SmFcSQkolHU5dEaMLjM+l32gjQ3j05VU4wTp4Sa36EHui4L3vnVTjD4NZFuyZdurk+EksyGPyMXsCAqZX7aBlYoiIJctHnM5EQr89EhVgHiy8jd73rRVL+63tLju6lRM6Z5+rVxJ4YHWIOShJmqY2pV0sE9FALimhfLoF//EI8ameKNPuAlNShqZAOibae9w+y9w9rQZbLqdXZZN/0MnzUPi4XUtHmH7+QMZlmEdEYEE9weM5MFEDnskkNLAGEZljfk4moe0dMmlrWkpg/mOTk4YbOcxOV+iaVVt5phBGiRoLhC1THvz6XMX9+2IdjmmgY9rPSrDkL3at1K+OwFFvXAf/2k+CoTSv7MlVV69VCVPuUch82JmVSjQtYknHaZpPTS2OMowCPmX2qIP3Pp0KcSBB5v6hR4dp71UL9eC8euneaLYdqzmkj+8JahxEyVyY6r5UIz1UbdbsSlSnDwRLOGIPb7LsxOB/9fKTfU4iotk9I84aCqJpd+lyK8BLGyeNkyMBzF8l+pdwYyz3x0lVBA2KDZnoIcsDvHwUQ/vAtcPtCbJHnc7Mp0iEj97hiow2vaAyHqULgpMBcreVTQ/n9oLcq4xf93hGZ09bWqVp4pY4Tc3Xv7iIQW3uPMVtEKG2vtRNr865dTIF/+V4uMxGXz6LBuf9SLamegzkz0PuzClZXkl5xsbfkyV2lhWwrIHSGJGkHYZD4tpV3ljOLuyODkZCySt3f3mqmJOdIsUeY9L9T7Ban2kAO7c+YjfKgelq/q4OkTfv9W3GeYT1ASjSsCch1ct+Y15KaiAhhLK6WIh1QTcp51EEYjv/tS5HcXyxNvenvDqUqInOq3bbqE0BYoJcp9N3Qm3TZB1NrT/W5LiIl3+ceME3jSqXblTLILzSJdj0FzqMQr58fkOIZvRPNcirEZBA7F+3+MpznlUpamzvZj8VU7mHbm+2Svg+UpkIl+/nrl7J3TKZNZxbAGL4Q7B4Qp3GttTI3xIN0KuTdokbgfm1ZaFiYfa7Zagj/TCUZIeulNq1z86j0vbeXFq5DZyHWYlzMLfTl53vZ36QuJZyOwHwk8iR8ueefo4n6xPbLSooklAPx+BMnWyKIwJCgeBVmBJLXZB/EoLxthbOZ1JaJvleVAeu8vToTbo1xibOsgkDjDPCA86JzyLOqh/OhROTXEoNJoTmx9d6t7Jv5TEkUSSRIsIhcCLxVMNdxusBPKuG861YmRHtHjHa5rxbiceaT8Pa9pH0rSYkl2MydJfyZ5X+nMwxW3JhJoOnxG90g9ISkV6Iv/xVqI2ZUjzFO7PW52BuZiCECiLV43+46kbg3rTFD+Vry5pk/f9ZjBKzUjqlhB5/5cbGPKPxes49KHVDeXIrUtphYvC7d7vmsl5pZPWW1sbsUIGXEVlu5J8yMxBjBV+fAf/lS4ofP6WASh84zvlwa4Zce3/PJkCD5O7HrgDVtjGSiaqT8qABSqBLH4p2hhoSV29FbSBXTP/JOkcGdNeahzgB/OpfkmgPu3e3K1jvT0KGHtTBZDxsLcyHjsevF6evrN8JE5LbUVLqqAdCaPdNrRKrg8KuDiwQL3OOIVFjZM41JAo8Wkx1g+Icp9bhOwoGPHyVj9bAxteikthhyCh85Y11qY5rE0jvHVKEZXR2McWL7ZYmilyhKCzo2rzEV0Zh9K8BUJ8mrE8NYorYHuq3lP/UlTcgZ//mdcDVvr0w/Pp8KYu6iGYzpvh/hVKVwB+E4NM6RKlJfQHiwZ9HeY1+0rfjGmK2oF2MXDDExK8bNSg3gKu1dzJVzbTTNlT47V/XOw6OqLaH2hYUG8LcWc5RLTGNAlyPv0veD89MXJrUkSb6YWZhJ1K+pbk4IhUyBXt5UpQHiKMNCrvSovFJi6Pe+j0hFo6mOveoFSfz5nRVgPVXlP2YbP7YfxX4PjHlqo2NNyqU5N1sTYcvHspJQ0GOTEqLXUnxQD16v/Zlpmq//+hsJb6H3dhXMXlk7+KSESPW+dw5jhhxWjaiXlnyjV+QblCBOHUHkHd9oSAHvw6QBzoPc2YuZ/PzpYVgR/lFTsz1upB/6FJBo1rUwzTerMmInE0GPS0qQNyshih90rNoxyq0yqyRKzCSUbKjB4qdZXJmqV8YuVgH7dn+3t14gSRqA3ggaCerTFnhwDAXXz6xDzLwlA8g/SvKtmmeedA/bzu5jCLKnH7J9O6bpKMH+qbbAnN6UmIVntF/A+7QwkY/qJ2QqRvc3LwE3zl/opQZgT9QJBdGyxtNATpdq318Pt2HK6W3U0eDDyjimSS3xXYyLDDBiy8wwdTb3vHnnGRreg/uO7tiASbne8Yd7EfV3Bh0zRyQN9DEC6xoIG2MCEM3JZrURldJmZ2VevnghSGM5Ay5b4I8qZeXBtJ5j9GeR5njocLn27Hcf/9VHq67tU4vR7hdg6iNmAQlh6PnGUJq+t2wcrB7Oi87kCEyGzez8982JkmK20ENErHQhjxG9jyWMHKephLn7xy+EKWDlBEoa3Ac6nfCu9cpUrTOpiDDQdcaELibitPSVhhjMXTgTYPvdOOajqsxhhBqYrRIAFroOkLnTqSpV1Mg0MMl7theiGYIRdxKWnRKfpaoyn3Ziz7tfG5PEYHrG8KUUiyoBvn8wYp37FACGb3g36MBDtSPgGOJoYR1ogX/6Xs6HZbuqYHGArDrRRaQcsV7F60vYxSj7wOml2GIyk/p3DcMhPmCf94t3Mdn9wpB55bqrYKkAf7wzP4RpbaWfvI12gENg+PPUe3EqYfTtmY/n7eOJ4ti9HZMSDzUCdZKWtAOqSxhXWCsXQgmG9bguF+aZyaTaF3Ph1t497CNzwOJ3Zo2pY7Ya5sF4xiqI7n/gMKONCGYSIGq+wqI9w8Cv9yRMJYgknH1lwFiFYTFlX5Vj1wlHmrLs6IWebe3yzCeGmOhpeP9k8WaNxq+xQKp3PScwl87T78OzHUDc75QUblZCwEgMWYQ21bGkpNdLjklmuEFQWOiHKjqqDyllEknvWiu187gRZmCq6jXGqh2Sig9xuCUpsbj+E4jeIWebhJAdIuTnE7VVfflSCaKT3siEMG43QBFcVLjQqjCHkhUwVOmrVxKg7mse+jCPugIm0STFdLeDgyeHKOmtSO/hXWcMZ+5olfcT9Tve/ehgPRUCD0LIXyyMqaQHctubtEZp9mEN/G1t4SaeSSghc+5Xp0TaP0uJq3f/tp14dK63VimihwS/3zxaID3NFmRGvKTHdeeSYTqraGc+IeMO0xIU1ZWcNzIYiEiZa5gCMATzRl6o/XU5lTvkbbN7Y7D/uI9H8rGPOdOU4DS/hx9BIJ9PFP1ExgYcoRGjKiXq889mFkM20+wLr85MLO86IXRUeQBmzCZy27XAPeRgFlPxMD2byqGu1OB9NtM4KiW280YkqA8rp39XovRi6dIzReOgcsD0KeWCevQldVNUINXnoq65wpAgdtHe8/YVEtKUrV4/pzTFOnVEjFVlcVEpV2uw4P13D2ILeHk25K67XpiJTQu0ztEiP+/n2M/GYMEj+JXW6WPIAAkiy34BsqYNw0k6kR5oQ3zSuFXCzXI2TLTAJNSPG1GjsZBuqNRWtgX+9Ue55F5tmM93dI3uu1NUQCXCeEjTwPVPKmEeCOeb1va2qcSh5h8+FyRLQkStBkMSCNeAhT2st1It42Zl8FzSBFSVwNxvriUelPVFA/RMOkPezdScqEpr36mkOlG75JuMmLQ9ELdOsmnlvOaNOfKQyE8bIcLMTUpYrgMAldSYgcWrCRnP2DimeNOKPfD9yrRMpXPmWfnj8oRJaTcAYzb9fjILz8NGcEwIav5oHX6o7N6T6PMM6UTjQ2T8vDqYsMEYT+IUn/mKk+xG+kkMVJRnaF6YKk58cyHZklhc4Ic7q7Djz9NrnBCMMOb7Gt3YJaLpn/Ft7Hp6BuzE9unq07Hx8kmOPqfI+sVSVHl05z5XOx6TDTN7y6tzQ4arrQx0oWmmqOeuKnOs4ecsjxSCOV2QK6bE+frcnFfu1SHn7aXm/6uGUp6XOPsgO+m9G3PObcDNhaE6CDBVSSIWcej55Q3cMQ43lH312nddYVC/zp8BgY0ONimWrLbqENUYhBXOdO+cS0TATTdXdVVB8iK+Obcq33SU4HkyWcOsESYn1e2Dcc+zxmJO+X3bmSPVrpPLWgVhBi6UcNw8SsaRnCAOmIGPYDf9OQ8+K+xVqf89gqTI8dW5wPHtSpFPn0xMkhqwMlsyCce2HdpmvQr1SYvYfnMzlBLzubKuHuGDXpAMnichYrYZf1+onmWfRJh1pQxMZWMS6QMGh1T/rtS7nCEigMzXV5uYdMIgzhu5U8zUE4LBe9cDUAcT2scYs/uwNsLq7en/X3tX1uO4cYS/JkVJI83s7OztdQI4gJMgQP7/38hbAD8EsZH42p2de6TRQXYeqr6uYi+lOdYPQdIF2B5LJNXs7rqrvr5PIfq14vXe0+0V6Ol8tJ1AwV0sZO1Y1MP5nk+0lehAvvv50uY5KbiBPcWPvLyiUk3X+T/cPRx/ej4vc+tXa9rmcGKQm+x1vLmzaISXgZ/JQ/d7iQ/cdz2FmI85+zwXQt4weQJ9mVLcxUD+u30Do4A8mVs4hkJt2piHiNgPw0SI5cgjUsYu9AGFgJsoA7D6inBSgMGnEemGIL5EQiG02N1GxjZrhgU9vUfANhEN40qt1OA2JpVXUhK6qTs4ZeIEJf9/0wJr9IUMrcltB3Qby5mmvqytFKRQENJ6O5wC37wSRROjYnyuTFgstSrVn0XITfqZdwNTjPkmznPE3BCVCqdvXuk5erX1PK3VG2A7CnM0owqYzUSAsp/Rnw9ZVcC8sVwj0FeqLLx5PkPKFRMC7p+ngnm56Yb38WMoD2Pty4fsC1/lCjEZMVoOf6uVoPk1QB+NxwvCBOIQZU7ONXf+USG6/KG+uWFAMOuXh3p0kPNEGYZkNWkKdUcg6j5lBbU/eq12HibbBMjb/E0PRcf3u9Pw96Ky8GyMQDXWaMnIinwSNKJTNDSiuN+v7wSA4OON5cryKtjBNYJFeHzPsv++64AtLJ1zMjNP9ccLC+MzVZOOkNN5nY1lzzJXR+XTRY0+ufkC+orMG7Y0uDmw/N16/xv6ipV7i3KKhnqMhgbGg5bPb10uMTMmduYMcY+O2PPdznvcTbuMmj30NESbvcrwHsGSj60Oiss4McR6QnP5AokAtQ4rW/h0RmKw6wgDNa6R4uCTaDkYr8yI8cmqNVq0d2pZE5kjt+Z7VqCzZlNBTLYxfb6F88c8lLeoaHnzniTgechoEK+UTD2qsnCRvkMqvAHsMFdlCsKdxShK4acL4Cc9h5K5vOczed7l0kI1ac0H1jAnFh9RoHUwb4bewctDW6NnehoJnLILwfI8bAYeOeFDhReCPmfsxhXNOKCBBLhWkyiC6F9ndmr5kELi+2IHY92XS32oQhwKpebPZoP8gQrIkduXI83JvT4y9BkPhA/YfmHf2scrCZmeLfoGRm8csP001zUgCEBS1gFyynpjSoKHaOs2TKHVGwfbx75hAmmwkIQh//EI2FSWO45RK2gbIG5Mgfimfy/AORYapQwlt+iHImOU1AmRkXZ5gPk6BZ3TpjLlnU4MyXJqlF2MTnC/0WCNXV+uUg4w9D9xtQHfn1rULBlhbmw0pGP2T88bzJSGV4B5ODZ5cNk9IVhbB8Hhb9eZQkT/2ffZnLlsuU/O3Pe8J9LTc4p5aHDIk8rvyV+SFhER8JsaPWR+Vk1uO8MqBZy16ZQI0RRGlYMFU2YIbqyEn4pwnmJtaBesTOw6OzYlf3+nC1NoK0emz8NnHGduhdLyI06jypOeYKSgYP8Qr/cCgMJ+FCzUhajhV624nAHoRuaF3W2sV5NK/OsTyRFsO2nmX29lQN6oyNfVU4C2fajnxp5IhoGbWsJBzAv5Uvdx7cDI1WjxVY30dJhvJB7n+MAEn/csmIPlbxAGb7EyL4lVfvka8/ceo9gokDhJPQYP/ev2PZvX+7AS80KbVr3fzvbhWMPKJzMRvJNRvziMwpcnYpzdWnU25zp/J47Ntz9UwYAQOK9bd50/Yijq9+QLgtnz800rBl7XWSsIn8NWHNYZ1Nn+Y7Sg1ZA4Uyke5J/vMNYxcb/QQFyrN/lMEa+uljDLbWB9h9YHEKPu7bFg6tKQ/OXSqptplCzXpjg4Xl9ZnWQV7P1pTIxrALWMfTZWdB+YEgZMMVLJcWsNGTpw3/nvfbiUY9qlpFiP0UbZT2xdyQ8R8ON4iLcWs78fcMtvTU8Ln3qGHsqLfPZ9fj/ME3t3LIjrxwfmGQBWvhyjbISpK5n3SpPKYFwDlSZ/faho44oReooyAG1lChbQytONw0wc98OqVByJ8XTVOAZv/XFj9ypN0d9onBtasLQYR7UoN447IVq0Vh07HQsiDZ/Htg6fR+wiEqOzjaOL4iF+vJak+Kazua6DhKeWOgcsJ+80/PTZGgOfKRDeM5+Ix/mh7QMPvz6SpmVWG7KZPB0YW+k66hqxGZ9z6g0A5oa9ZwzIPIx0LYjmw3s84yfQdfcOFC75++4rphmi+5j5IQKCfJXC5rBTDXh26LYVg/FEYeyOpvau+X5jTyC9NhoVSZdnY+LvNm49pyOr3uw6a64nb9W1jZkG5ahWz5AhTa3yjuoFNhWw1DET7/ZSq8Z5lmkImlKpDbmJ1dnrVuDIyAeMNvHdO00LcB8Bxqss1PKhT859vjc8xYiEEjUZiUEyHQPvO4nEMF/54Urm/HCiVadLaz3ykaR0qECwWgge6BthPYJHU1m7FMZ079JTal4OdO4zGtMuXdAzJOCUZURPcfqCP2K4Xusxa3wnP02fGYV+PgeuyeeaaaIh8jpmlwHwxHTI05TigzT+AwY0G0u/01fHsqESlqUuIhvNmVtkroACkwIyABi7AgD2HLJXj/mDduu8CWch879UhCmhXFnVJr0TWuacAlrr3JT5/KTwRGdMGtG3qKjEu4jUo4Vg5eT0jgCnhDozBjwoMeejjeidgO2fQ4Zka0NSBEGYln2KPj/hS8099SxPx5z0EJcayquCVBL/9WsR3gF68nkHTCZ9xqRB0XbWZB2UQ2m9AAAKVUlEQVSg5z02sidYPUzFxjmnZc6xswBp3dqpIFdLKa45v93NdJ7h0t875mDfnPh58c/h5/lv5oI5QIzF98/FgCQowclMQp+LlWJnTq0AhWFTjxJDnpmqAo0QYfbhSsN5btyd/nZTS5j7z+9EKW5bpGppFrqsNrJGowoYTeUzGjfJUAqGVMQeOeJ78jzUxdqK3aLywaaVE1xuFYbs9ZGd9sGqaxb6rDbmgfH4N1ZcUln6NAkALCBeztltvwjFGwn7QuQRch/P3iR02vGB7csXc0V90YOxuZ/qbH7oZXsjKEWfOpl38kPyuqOlcGI2fr/3vNZI7+AYbmhLk499xIJ94S8PxVhZbSUMz0jQLoXo529feHpoDLtSFkNrkV/XU/QPV5C/XU5xV05m1zMC+hYd7yVEGdFKuPEjgG1EzwJmXo/fc57IeNtWBCmZkUU1qaCm7Se2m2DWOcv/aXWzrJp5uyEBx9/n81Iow1ttsR9C9bkPKmAqbX9PjC7X0goT8jk9MGDIAvE7tiPwRHkPYXWxFCGSUCdg3kPPunTrpo8fVBD8bNsCS73ft8589dzwJzcdsFrI9xQitIa5houV9G7drrT4amzr5XOMvqhkE7PS9WjH3DBMd7E0/FsvDNM77jD6fDjSM9w+IzG3iIeYPPdIe2HTShQBvWv27U4agSXsOuGhZwe2B/hfGoYx9ovSeGJCU6nXofurl9OuZF3eHev5lAoWQVg2j917p5EEn2PnuzO36WH0po1C8bV2Ft/dRiIYhFzkeZds7idsGw29gwYYt4ZoRAPs1ysxfOhJz8YyN/OJpCXIvzRU2Jwf3ZgfQ10UL/X7U6SzS5k6ID/frQUt6XJpYODJsK9sTeglLzcWFmWf8raTufEwjJ4fe+F7R1H/FdzF/rNcbvNZPoLG9Zs0Fo0YVWKUXS4NXKA3Huxko0EaTMHteMCQTBq85rGLKfQbtGTEYQHpacgy5mc8H5G9VFUAauaS6n4CnUzSRrGciOcYKlg+IFihR/RCU5VDx2ZmZWBfRJIO+8XnxSKACJYcI5NCNHl6Oh4yX7rGvXeqoG0t6e4twxTeVcGeIN7gmGMlDH80BbaNg/HKLKmuE+Xy6VaKSs4XhvhD5cHf5Hr4XjUvQPw7UzHm78brN+56Nk+/OtRiHigIcVRczsa8PhZEcD1mExG6yw1QLV0OVr3cAJsjtmDwOCSOiUUUa80Xn92IoPLl//sYOE8H+HnYlTbIr91FQ4zv83nP9JQLnvSy7ewEhXEt/YDMN7YtsA7AGBYtWa77hqdXAuMR8PZIlBB7XrcaDnw2tWec3faVC734RnsG551FH2gUaYF3WpualZ+VRWPaDljPRdAzErLaADeaXyTCC3tu71TpXS7Fa3x1aArxYiE8cX4r1xHRiCetMDVCD7NVPuIJELtC5/etZwfZS//4IG0tL+bAH9+aUvlwDXz3i6xDquSGhUffPBPPi8Vtn26kAIxj4dqxIHA2NkNnC6s0TkZ5Nl563UkJAuYhDrxP9M+jPK5M1vDA4MuF5E6Zl96nBKN79j6WGErFDX1P8kp46Psn0hcg2sThvx9KXRRm++4XWeSTmYXHqBA91FmtypJ9V6Ng37dus3FOiFLDkASbTVODPexv5gY6Kls9j42L2HX2HK+k+VtkquDGkMK86IdV/UIGvfd2Yy0mDDNR2fP+hTti51qR/6tgAmbTqaCPtpGbyrzc1UYY7mKpDNqhp+xi6DOEX9tdm9kjlnAzMm95t5YxMTT0uxfC/MwjrhX38XBiaEVkiLoCqmj5xI/XEqYZj4C/vFfP0hkrbPJfaKiVaD0szlpryfiPF9J+kXsHOeXMxnnIGXKfZbtL4OTX7aMQrOoz4e5GM5i2+jzi165bC5vT4CPyURvFODq9ke+bkczPV89lXQjscH0n7z1rDIuUUYppo2H4VgpsqlZ4iiDQjNzQQ+f+vlnJmrM2gLUD9P7fn8g4WB17dgP8/ZPChbWWRiCW5morSnw+MSPxcmm5weOZzNt4ZDB+jJqwoIdN+iyISev+SKFK3qCByUKy+cQUfW9NIbLpRJGHTuYWil6s1NNdmQHR1BIujsrHkwaIC/PGvAKTAe3xIjEQ3XF/JF53/E5ZcjQ1wIYPV1I0tFj184hx4Lne0MhZ4rH6676Q6WP5cQd9uae4ywu8T2kyyX16Y0KVRRcMobHvr9aEfKWKMIysbSNh/cEUGKBYhsFyjMkr0LHUWowBWA8jc19pU7n3oNXkx5U2JUwR8roAu55r49cs72NMYVT32z7/GWBhUOYFr+8s5MK8Z4wAaiB0UqEWozLqDPjDa/MYCcfE92MZ/b7N47+jUDuaiLU7mwiTHIyFqX86B9qNXPPuGPj2jQgoCjGG4pijSszbiYLe6vv9eiXPWm2BF2o0jBky21oJPPOFPB2DYah6K97xr1daWNT2owOkXZ7gU8gLlaFc4tD1Idtr/lKGNUMFTCprXdi2Nh/MuZNal0M9vREPyjeHTxpZNxZz8JlNradTbC3y0YysyKV2ytl7Hdzv3MfkORokC62YxdQmlvzMcFwX7fi3Ky1ICRB+Z9iUBVepBzOK4mSVMr2p1NyvymRaAfMRsKoUDHslYU9/wgbQn/f79ohfM3rErOzluYrHB+Jhs3+vCiKbvn0DvDyS/yfaEg/8Jm/4Vi5AZB3zd5yPnF93KR7KKv8u+XZ04jFFrrhGc0WJOr0Rw5IRuyF5sU8hPoWnKNsf+vkX0hMLbdK/+rRPMQ5dy8bz02uZ/JM50knRo2gRUfbyQBm08b9HZaXeEjFNU+M/AHSWeyBVFVB1jrlgmyIPpXgBRwxGKsNUFFTblLQRqCNSKwjzNUMJcZa3b2sTKr050necjm0jsix/sbLQ2Xxicx4jesdY0fs+nIpF/v458LcftNAk2PumeYg2Dj8XPUtQn/t7LZRqahEyn24klMWWij+9E0D1t0dy383awlYsO19tkCDH1FYAIM9/cyTMeLbQaIF6E2jtUNbVVoTcYo3Up3q3AU5v5bOzW1PEnjl7fz+Qu+7z9vK9w+fvC7P6z3wucdLoCRSNRTn8yRM+b8zfbHSfrVux6NkewNYFeu/0yBkerYOe3qB75fxW7p1PBD7uoNGcOiMM3Ku1FbSNAcHuVUaisUkl9vMlcLC0HDKPLbrT5v0uisdHuDOGZDcqJ3zK5XopSppFRnWwViR6lfRQ+V6+KOdKj8hqXcRgn2dxn3ETo7Vz/ftc+3CV555Nxfult318IEbqZCRjOF9ITpJVnBGmPAPMiIuwfuzBiM6OcaZUijdquTH9/ZkDwD14OJHf/PFCc4ge6IFzh76HmtPQ5/n1eSQtv38fi37mAYdhPnsAhfgItzKE8PCLCxUqVKhQof8e+iHG+M19Fz1KKRYqVKhQoUL/y1Tdf0mhQoUKFSr0/0FFKRYqVKhQoUJKRSkWKlSoUKFCSkUpFipUqFChQkpFKRYqVKhQoUJKRSkWKlSoUKFCSkUpFipUqFChQkpFKRYqVKhQoUJKRSkWKlSoUKFCSv8BplBzjQZoptQAAAAASUVORK5CYII="/>
          <p:cNvSpPr>
            <a:spLocks noChangeAspect="1" noChangeArrowheads="1"/>
          </p:cNvSpPr>
          <p:nvPr/>
        </p:nvSpPr>
        <p:spPr bwMode="auto">
          <a:xfrm>
            <a:off x="1760934" y="0"/>
            <a:ext cx="222878" cy="22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6864" tIns="33431" rIns="66864" bIns="33431" numCol="1" anchor="t" anchorCtr="0" compatLnSpc="1">
            <a:prstTxWarp prst="textNoShape">
              <a:avLst/>
            </a:prstTxWarp>
          </a:bodyPr>
          <a:lstStyle/>
          <a:p>
            <a:endParaRPr lang="en-US" sz="347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2916D0-FC75-6F4A-BA5D-18BCB90627B6}"/>
              </a:ext>
            </a:extLst>
          </p:cNvPr>
          <p:cNvGrpSpPr/>
          <p:nvPr/>
        </p:nvGrpSpPr>
        <p:grpSpPr>
          <a:xfrm>
            <a:off x="360947" y="14627809"/>
            <a:ext cx="29706029" cy="749444"/>
            <a:chOff x="360947" y="14848302"/>
            <a:chExt cx="29706029" cy="749444"/>
          </a:xfrm>
        </p:grpSpPr>
        <p:grpSp>
          <p:nvGrpSpPr>
            <p:cNvPr id="54" name="Group 53"/>
            <p:cNvGrpSpPr/>
            <p:nvPr/>
          </p:nvGrpSpPr>
          <p:grpSpPr>
            <a:xfrm>
              <a:off x="360947" y="14848302"/>
              <a:ext cx="29629190" cy="749144"/>
              <a:chOff x="680798" y="21103853"/>
              <a:chExt cx="35251023" cy="102450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685798" y="22128357"/>
                <a:ext cx="35246023" cy="0"/>
              </a:xfrm>
              <a:prstGeom prst="line">
                <a:avLst/>
              </a:prstGeom>
              <a:ln w="12700">
                <a:gradFill>
                  <a:gsLst>
                    <a:gs pos="0">
                      <a:srgbClr val="4B3081"/>
                    </a:gs>
                    <a:gs pos="100000">
                      <a:srgbClr val="B7A57A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80798" y="21103853"/>
                <a:ext cx="35246020" cy="9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21" b="1" dirty="0">
                    <a:latin typeface="Encode Sans Normal" charset="0"/>
                    <a:ea typeface="Encode Sans Normal" charset="0"/>
                    <a:cs typeface="Encode Sans Normal" charset="0"/>
                  </a:rPr>
                  <a:t>Results: </a:t>
                </a:r>
                <a:r>
                  <a:rPr lang="en-US" sz="2340" dirty="0">
                    <a:latin typeface="Encode Sans Normal" charset="0"/>
                    <a:ea typeface="Encode Sans Normal" charset="0"/>
                    <a:cs typeface="Encode Sans Normal" charset="0"/>
                  </a:rPr>
                  <a:t>this neural network approach is a powerful technique across several snow classes, and there’s room for improvement in heavily forested areas .</a:t>
                </a:r>
                <a:endParaRPr lang="en-US" sz="3510" b="1" dirty="0">
                  <a:latin typeface="Encode Sans Normal" charset="0"/>
                  <a:ea typeface="Encode Sans Normal" charset="0"/>
                  <a:cs typeface="Encode Sans Normal" charset="0"/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20298540" y="15134063"/>
              <a:ext cx="9768436" cy="463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60472" tIns="106981" rIns="160472" bIns="106981" rtlCol="0">
              <a:spAutoFit/>
            </a:bodyPr>
            <a:lstStyle/>
            <a:p>
              <a:pPr algn="r"/>
              <a:r>
                <a:rPr lang="en-US" sz="1609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code + docs  available</a:t>
              </a:r>
              <a:r>
                <a:rPr lang="en-US" sz="1609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: https://</a:t>
              </a:r>
              <a:r>
                <a:rPr lang="en-US" sz="1609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github.com</a:t>
              </a:r>
              <a:r>
                <a:rPr lang="en-US" sz="1609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</a:t>
              </a:r>
              <a:r>
                <a:rPr lang="en-US" sz="1609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acannistra</a:t>
              </a:r>
              <a:r>
                <a:rPr lang="en-US" sz="1609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/planet-</a:t>
              </a:r>
              <a:r>
                <a:rPr lang="en-US" sz="1609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snowcover</a:t>
              </a:r>
              <a:endParaRPr lang="en-US" sz="1609" dirty="0">
                <a:latin typeface="Encode Sans Normal Light" charset="0"/>
                <a:ea typeface="Encode Sans Normal Light" charset="0"/>
                <a:cs typeface="Encode Sans Normal Light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37E66-800B-6547-9669-197120EC6D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1" r="6424" b="1"/>
          <a:stretch/>
        </p:blipFill>
        <p:spPr>
          <a:xfrm>
            <a:off x="23873943" y="20336669"/>
            <a:ext cx="1146817" cy="1008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9394FC-8EFD-C94C-9841-81B77A131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18988" y="20408264"/>
            <a:ext cx="1711077" cy="79321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F2B0EA-6536-134A-9E48-C345C3FA4B17}"/>
              </a:ext>
            </a:extLst>
          </p:cNvPr>
          <p:cNvGrpSpPr/>
          <p:nvPr/>
        </p:nvGrpSpPr>
        <p:grpSpPr>
          <a:xfrm>
            <a:off x="383070" y="2951020"/>
            <a:ext cx="29602862" cy="3676327"/>
            <a:chOff x="383070" y="2820392"/>
            <a:chExt cx="29602862" cy="36763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36299F-FFF7-0443-8FF7-A6A3EAB06756}"/>
                </a:ext>
              </a:extLst>
            </p:cNvPr>
            <p:cNvSpPr/>
            <p:nvPr/>
          </p:nvSpPr>
          <p:spPr>
            <a:xfrm>
              <a:off x="383071" y="2820392"/>
              <a:ext cx="25629204" cy="741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20" b="1" dirty="0">
                  <a:latin typeface="Encode Sans Normal ExtraBold" panose="02000000000000000000" pitchFamily="2" charset="77"/>
                  <a:ea typeface="Encode Sans Normal Light" charset="0"/>
                  <a:cs typeface="Encode Sans Normal Light" charset="0"/>
                </a:rPr>
                <a:t>Neural Networks can leverage CubeSat imagery to detect snow in mountains in fine detail.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DAA3CE-402C-EE47-AD09-0B01218B61E7}"/>
                </a:ext>
              </a:extLst>
            </p:cNvPr>
            <p:cNvSpPr txBox="1"/>
            <p:nvPr/>
          </p:nvSpPr>
          <p:spPr>
            <a:xfrm>
              <a:off x="383070" y="3571175"/>
              <a:ext cx="29602862" cy="292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pple Color Emoji" pitchFamily="2" charset="0"/>
                <a:buChar char="🛰"/>
              </a:pP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Many landscape-scale </a:t>
              </a:r>
              <a:r>
                <a:rPr lang="en-US" sz="3200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hydrology and ecology </a:t>
              </a: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studies require snow observations at daily-to-weekly timescales with sub-10m resolution. </a:t>
              </a:r>
            </a:p>
            <a:p>
              <a:pPr marL="457200" indent="-457200">
                <a:lnSpc>
                  <a:spcPts val="4500"/>
                </a:lnSpc>
                <a:buFont typeface="Apple Color Emoji" pitchFamily="2" charset="0"/>
                <a:buChar char="🛰"/>
              </a:pP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MODIS and Landsat products cannot directly fulfill this data need. We use </a:t>
              </a:r>
              <a:r>
                <a:rPr lang="en-US" sz="3200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Planet</a:t>
              </a: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, a 3m, 4-band, ~daily CubeSat imagery product.</a:t>
              </a:r>
            </a:p>
            <a:p>
              <a:pPr marL="457200" indent="-457200">
                <a:lnSpc>
                  <a:spcPts val="4500"/>
                </a:lnSpc>
                <a:buFont typeface="Apple Color Emoji" pitchFamily="2" charset="0"/>
                <a:buChar char="🛰"/>
              </a:pP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This project bridges the gap between </a:t>
              </a:r>
              <a:r>
                <a:rPr lang="en-US" sz="3200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accurate but expensive/sparse </a:t>
              </a: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observations and </a:t>
              </a:r>
              <a:r>
                <a:rPr lang="en-US" sz="3200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imagery</a:t>
              </a: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for snow.</a:t>
              </a:r>
            </a:p>
            <a:p>
              <a:pPr marL="457200" indent="-457200">
                <a:lnSpc>
                  <a:spcPts val="4500"/>
                </a:lnSpc>
                <a:buFont typeface="Apple Color Emoji" pitchFamily="2" charset="0"/>
                <a:buChar char="🛰"/>
              </a:pP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Advances in </a:t>
              </a:r>
              <a:r>
                <a:rPr lang="en-US" sz="3200" b="1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computer vision techniques</a:t>
              </a: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, aided by convolutional neural networks (CNNs), enable this technique.</a:t>
              </a:r>
            </a:p>
            <a:p>
              <a:pPr marL="457200" indent="-457200">
                <a:lnSpc>
                  <a:spcPts val="4500"/>
                </a:lnSpc>
                <a:buFont typeface="Apple Color Emoji" pitchFamily="2" charset="0"/>
                <a:buChar char="🛰"/>
              </a:pPr>
              <a:r>
                <a:rPr lang="en-US" sz="32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 Public cloud compute infrastructure greatly simplifies the workflow required to complete this analysis. 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8BA6CE2-4963-F147-B693-FD355A6D053E}"/>
              </a:ext>
            </a:extLst>
          </p:cNvPr>
          <p:cNvGrpSpPr/>
          <p:nvPr/>
        </p:nvGrpSpPr>
        <p:grpSpPr>
          <a:xfrm>
            <a:off x="360947" y="6615312"/>
            <a:ext cx="15162082" cy="820210"/>
            <a:chOff x="360947" y="6192213"/>
            <a:chExt cx="14094524" cy="820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6A1FAD-335E-AE4F-88E6-C1F913718B3A}"/>
                </a:ext>
              </a:extLst>
            </p:cNvPr>
            <p:cNvSpPr txBox="1"/>
            <p:nvPr/>
          </p:nvSpPr>
          <p:spPr>
            <a:xfrm>
              <a:off x="360947" y="6256765"/>
              <a:ext cx="13274805" cy="71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21" b="1" dirty="0">
                  <a:latin typeface="Encode Sans Normal" charset="0"/>
                  <a:ea typeface="Encode Sans Normal" charset="0"/>
                  <a:cs typeface="Encode Sans Normal" charset="0"/>
                </a:rPr>
                <a:t>Data: </a:t>
              </a:r>
              <a:r>
                <a:rPr lang="en-US" sz="2340" dirty="0">
                  <a:latin typeface="Encode Sans Normal" charset="0"/>
                  <a:ea typeface="Encode Sans Normal" charset="0"/>
                  <a:cs typeface="Encode Sans Normal" charset="0"/>
                </a:rPr>
                <a:t>we merge two high-res remote platforms to jointly leverage their advantages.</a:t>
              </a:r>
              <a:endParaRPr lang="en-US" sz="3510" b="1" dirty="0">
                <a:latin typeface="Encode Sans Normal" charset="0"/>
                <a:ea typeface="Encode Sans Normal" charset="0"/>
                <a:cs typeface="Encode Sans Normal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339A4AF-F13D-A64C-ADCE-2AEAED41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948" y="7012423"/>
              <a:ext cx="14094523" cy="0"/>
            </a:xfrm>
            <a:prstGeom prst="line">
              <a:avLst/>
            </a:prstGeom>
            <a:ln w="12700">
              <a:gradFill>
                <a:gsLst>
                  <a:gs pos="0">
                    <a:srgbClr val="4B3081"/>
                  </a:gs>
                  <a:gs pos="100000">
                    <a:srgbClr val="B7A57A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Satellite">
              <a:extLst>
                <a:ext uri="{FF2B5EF4-FFF2-40B4-BE49-F238E27FC236}">
                  <a16:creationId xmlns:a16="http://schemas.microsoft.com/office/drawing/2014/main" id="{5A5F76C6-C620-B84B-99AC-4EAF1A9F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07852" y="6192213"/>
              <a:ext cx="812746" cy="81274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843413A-F7CD-2F4D-8146-CC12B2969EA0}"/>
              </a:ext>
            </a:extLst>
          </p:cNvPr>
          <p:cNvGrpSpPr/>
          <p:nvPr/>
        </p:nvGrpSpPr>
        <p:grpSpPr>
          <a:xfrm>
            <a:off x="15878300" y="6578210"/>
            <a:ext cx="14148919" cy="914400"/>
            <a:chOff x="15878300" y="6155111"/>
            <a:chExt cx="14148919" cy="9144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B62CCA-681A-AC41-8C5F-8D93FD0AB2A2}"/>
                </a:ext>
              </a:extLst>
            </p:cNvPr>
            <p:cNvSpPr txBox="1"/>
            <p:nvPr/>
          </p:nvSpPr>
          <p:spPr>
            <a:xfrm>
              <a:off x="15878300" y="6242845"/>
              <a:ext cx="13234519" cy="71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21" b="1" dirty="0">
                  <a:latin typeface="Encode Sans Normal" charset="0"/>
                  <a:ea typeface="Encode Sans Normal" charset="0"/>
                  <a:cs typeface="Encode Sans Normal" charset="0"/>
                </a:rPr>
                <a:t>Analysis: </a:t>
              </a:r>
              <a:r>
                <a:rPr lang="en-US" sz="2340" dirty="0">
                  <a:latin typeface="Encode Sans Normal" charset="0"/>
                  <a:ea typeface="Encode Sans Normal" charset="0"/>
                  <a:cs typeface="Encode Sans Normal" charset="0"/>
                </a:rPr>
                <a:t>a cloud-based workflow allows for quick experimentation and reproducibility. </a:t>
              </a:r>
              <a:endParaRPr lang="en-US" sz="3510" b="1" dirty="0">
                <a:latin typeface="Encode Sans Normal" charset="0"/>
                <a:ea typeface="Encode Sans Normal" charset="0"/>
                <a:cs typeface="Encode Sans Normal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35C7D0B-8090-A943-BE5F-329DC35FB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8300" y="7015833"/>
              <a:ext cx="14129758" cy="0"/>
            </a:xfrm>
            <a:prstGeom prst="line">
              <a:avLst/>
            </a:prstGeom>
            <a:ln w="12700">
              <a:gradFill>
                <a:gsLst>
                  <a:gs pos="0">
                    <a:srgbClr val="4B3081"/>
                  </a:gs>
                  <a:gs pos="100000">
                    <a:srgbClr val="B7A57A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Circles with arrows">
              <a:extLst>
                <a:ext uri="{FF2B5EF4-FFF2-40B4-BE49-F238E27FC236}">
                  <a16:creationId xmlns:a16="http://schemas.microsoft.com/office/drawing/2014/main" id="{E2F71461-83F3-014D-BE4E-74B9EFA12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112819" y="6155111"/>
              <a:ext cx="914400" cy="91440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32A873A-20F1-5646-8D1B-CFD8EB2DC2AE}"/>
              </a:ext>
            </a:extLst>
          </p:cNvPr>
          <p:cNvSpPr txBox="1"/>
          <p:nvPr/>
        </p:nvSpPr>
        <p:spPr>
          <a:xfrm>
            <a:off x="400134" y="7672775"/>
            <a:ext cx="8498989" cy="662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324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Challenge:	</a:t>
            </a:r>
          </a:p>
          <a:p>
            <a:pPr marL="713232" lvl="1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</a:t>
            </a:r>
            <a:r>
              <a:rPr lang="en-US" sz="2500" dirty="0" err="1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Snotel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and Airborne lidar is accurate, but expensive and sparse. </a:t>
            </a:r>
          </a:p>
          <a:p>
            <a:pPr marL="713232" lvl="1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Planet Labs imagery is global, high-resolution, but narrow bandwidth means </a:t>
            </a: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traditional snow detection approaches 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(e.g. spectral indices)</a:t>
            </a: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do not work.</a:t>
            </a:r>
          </a:p>
          <a:p>
            <a:pPr marL="713232" lvl="1" indent="-429768">
              <a:lnSpc>
                <a:spcPts val="3200"/>
              </a:lnSpc>
              <a:buFont typeface="Apple Color Emoji" pitchFamily="2" charset="0"/>
              <a:buChar char="🛰"/>
            </a:pPr>
            <a:endParaRPr lang="en-US" sz="2500" b="1" dirty="0">
              <a:latin typeface="Encode Sans Normal Light" panose="02000000000000000000" pitchFamily="2" charset="77"/>
              <a:ea typeface="Encode Sans Normal Light" charset="0"/>
              <a:cs typeface="Encode Sans Normal Light" charset="0"/>
            </a:endParaRPr>
          </a:p>
          <a:p>
            <a:pPr marL="334324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Availability:</a:t>
            </a:r>
          </a:p>
          <a:p>
            <a:pPr marL="716746" lvl="1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The NASA Airborne Snow Observatory (ASO) produces high-resolution (3m) snow depth products at a weekly-to-monthly revisit time across several U.S. watersheds.</a:t>
            </a:r>
          </a:p>
          <a:p>
            <a:pPr marL="716746" lvl="1" indent="-42976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Planet Labs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, a commercial satellite imagery company, provides a 4-band (R, G, B, NIR), 3m, 1-5 day revisit imagery product to researchers.  </a:t>
            </a:r>
          </a:p>
          <a:p>
            <a:pPr marL="334324" indent="-429768">
              <a:lnSpc>
                <a:spcPts val="3200"/>
              </a:lnSpc>
              <a:buFont typeface="Apple Color Emoji" pitchFamily="2" charset="0"/>
              <a:buChar char="🛰"/>
            </a:pPr>
            <a:endParaRPr lang="en-US" sz="2500" b="1" dirty="0">
              <a:latin typeface="Encode Sans Normal Light" panose="02000000000000000000" pitchFamily="2" charset="77"/>
              <a:ea typeface="Encode Sans Normal Light" charset="0"/>
              <a:cs typeface="Encode Sans Normal Light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DABADCC-D0F5-D44C-8437-53098FBA6E90}"/>
              </a:ext>
            </a:extLst>
          </p:cNvPr>
          <p:cNvGrpSpPr/>
          <p:nvPr/>
        </p:nvGrpSpPr>
        <p:grpSpPr>
          <a:xfrm>
            <a:off x="8914902" y="7466272"/>
            <a:ext cx="6245054" cy="3342721"/>
            <a:chOff x="9228414" y="7797502"/>
            <a:chExt cx="6245054" cy="3342721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D364175-6AE7-0848-ADE1-3124C9FA1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24" t="2310" r="44859" b="56931"/>
            <a:stretch/>
          </p:blipFill>
          <p:spPr>
            <a:xfrm>
              <a:off x="9228414" y="7797502"/>
              <a:ext cx="6245054" cy="3034011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6813CA-7D32-CD49-81AE-109552C6A59B}"/>
                </a:ext>
              </a:extLst>
            </p:cNvPr>
            <p:cNvSpPr txBox="1"/>
            <p:nvPr/>
          </p:nvSpPr>
          <p:spPr>
            <a:xfrm>
              <a:off x="9339769" y="10678558"/>
              <a:ext cx="6133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Encode Sans Normal" charset="0"/>
                  <a:ea typeface="Encode Sans Normal" charset="0"/>
                  <a:cs typeface="Encode Sans Normal" charset="0"/>
                </a:rPr>
                <a:t>Figure 1: </a:t>
              </a:r>
              <a:r>
                <a:rPr lang="en-US" sz="1200" dirty="0">
                  <a:latin typeface="Encode Sans Normal" charset="0"/>
                  <a:ea typeface="Encode Sans Normal" charset="0"/>
                  <a:cs typeface="Encode Sans Normal" charset="0"/>
                </a:rPr>
                <a:t>Remote sensing platforms observing transitional snowpack (blue shades are lower, and green shades are higher snowpack density)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FC7207F-E146-B64F-9660-C5A0B82E441E}"/>
              </a:ext>
            </a:extLst>
          </p:cNvPr>
          <p:cNvGrpSpPr/>
          <p:nvPr/>
        </p:nvGrpSpPr>
        <p:grpSpPr>
          <a:xfrm>
            <a:off x="9026257" y="10806585"/>
            <a:ext cx="5855796" cy="4050691"/>
            <a:chOff x="9339769" y="11107335"/>
            <a:chExt cx="5855796" cy="405069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BBFF54B-5C17-8247-B91F-5ECBC4E56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619" t="43637" r="44103"/>
            <a:stretch/>
          </p:blipFill>
          <p:spPr>
            <a:xfrm>
              <a:off x="9636419" y="11107335"/>
              <a:ext cx="5429043" cy="3732156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6B8B009-8EC5-7043-9F56-1DCDD0320EA3}"/>
                </a:ext>
              </a:extLst>
            </p:cNvPr>
            <p:cNvSpPr txBox="1"/>
            <p:nvPr/>
          </p:nvSpPr>
          <p:spPr>
            <a:xfrm>
              <a:off x="9339769" y="14696361"/>
              <a:ext cx="5855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Encode Sans Normal" charset="0"/>
                  <a:ea typeface="Encode Sans Normal" charset="0"/>
                  <a:cs typeface="Encode Sans Normal" charset="0"/>
                </a:rPr>
                <a:t>Figure 2: </a:t>
              </a:r>
              <a:r>
                <a:rPr lang="en-US" sz="1200" dirty="0">
                  <a:latin typeface="Encode Sans Normal" charset="0"/>
                  <a:ea typeface="Encode Sans Normal" charset="0"/>
                  <a:cs typeface="Encode Sans Normal" charset="0"/>
                </a:rPr>
                <a:t>Atmospheric transmission/ ground reflectance for the wavelengths used to observe snow cover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DB6A1D0-B91C-AB42-BC50-F47F93AC8D64}"/>
              </a:ext>
            </a:extLst>
          </p:cNvPr>
          <p:cNvSpPr txBox="1"/>
          <p:nvPr/>
        </p:nvSpPr>
        <p:spPr>
          <a:xfrm>
            <a:off x="16026059" y="7525650"/>
            <a:ext cx="13959873" cy="18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896" indent="-342900">
              <a:lnSpc>
                <a:spcPts val="3500"/>
              </a:lnSpc>
              <a:buFont typeface="Apple Color Emoji" pitchFamily="2" charset="0"/>
              <a:buChar char="🛰"/>
            </a:pP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We use ASO-derived snow masks to create “training data” for a neural network-based machine learning model. The CNN uses spatial context to make pixel-level predictions.</a:t>
            </a:r>
          </a:p>
          <a:p>
            <a:pPr marL="338896" indent="-342900">
              <a:lnSpc>
                <a:spcPts val="35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We reserve a segment of these data to assess model performance (e.g.: “How well does the model identify snow in an image it has never seen before?”)</a:t>
            </a:r>
            <a:endParaRPr lang="en-US" sz="2500" b="1" dirty="0">
              <a:latin typeface="Encode Sans Normal Light" panose="02000000000000000000" pitchFamily="2" charset="77"/>
              <a:ea typeface="Encode Sans Normal Light" charset="0"/>
              <a:cs typeface="Encode Sans Normal Light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105EFF6-DC01-A949-AA64-6D365BA4FD6E}"/>
              </a:ext>
            </a:extLst>
          </p:cNvPr>
          <p:cNvGrpSpPr/>
          <p:nvPr/>
        </p:nvGrpSpPr>
        <p:grpSpPr>
          <a:xfrm>
            <a:off x="15957302" y="9510865"/>
            <a:ext cx="3948395" cy="2909615"/>
            <a:chOff x="15957302" y="9638509"/>
            <a:chExt cx="3948395" cy="290961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65DF91-95B0-C24B-B63C-612C0329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957302" y="9638509"/>
              <a:ext cx="3948394" cy="2396239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5C11D20-D0EB-DA4E-B228-0427820C2500}"/>
                </a:ext>
              </a:extLst>
            </p:cNvPr>
            <p:cNvSpPr txBox="1"/>
            <p:nvPr/>
          </p:nvSpPr>
          <p:spPr>
            <a:xfrm>
              <a:off x="15957303" y="12086459"/>
              <a:ext cx="3948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Encode Sans Normal" charset="0"/>
                  <a:ea typeface="Encode Sans Normal" charset="0"/>
                  <a:cs typeface="Encode Sans Normal" charset="0"/>
                </a:rPr>
                <a:t>Figure 3: </a:t>
              </a:r>
              <a:r>
                <a:rPr lang="en-US" sz="1200" dirty="0">
                  <a:latin typeface="Encode Sans Normal" charset="0"/>
                  <a:ea typeface="Encode Sans Normal" charset="0"/>
                  <a:cs typeface="Encode Sans Normal" charset="0"/>
                </a:rPr>
                <a:t>ASO collect over Tuolumne Watershed, California USA. 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605BC8-155A-C54C-AC0C-6998D1D447EC}"/>
              </a:ext>
            </a:extLst>
          </p:cNvPr>
          <p:cNvGrpSpPr/>
          <p:nvPr/>
        </p:nvGrpSpPr>
        <p:grpSpPr>
          <a:xfrm>
            <a:off x="15635390" y="11002666"/>
            <a:ext cx="4712629" cy="4712629"/>
            <a:chOff x="15635390" y="11130310"/>
            <a:chExt cx="4712629" cy="4712629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B4924262-BD6E-BB4A-A286-90F74B91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0856719">
              <a:off x="15635390" y="11130310"/>
              <a:ext cx="4712629" cy="4712629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0888EF-ECA3-154D-8C72-B95501F518D8}"/>
                </a:ext>
              </a:extLst>
            </p:cNvPr>
            <p:cNvSpPr txBox="1"/>
            <p:nvPr/>
          </p:nvSpPr>
          <p:spPr>
            <a:xfrm>
              <a:off x="15657249" y="14290021"/>
              <a:ext cx="4525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Encode Sans Normal" charset="0"/>
                  <a:ea typeface="Encode Sans Normal" charset="0"/>
                  <a:cs typeface="Encode Sans Normal" charset="0"/>
                </a:rPr>
                <a:t>Figure 4:</a:t>
              </a:r>
              <a:r>
                <a:rPr lang="en-US" sz="1200" dirty="0">
                  <a:latin typeface="Encode Sans Normal" charset="0"/>
                  <a:ea typeface="Encode Sans Normal" charset="0"/>
                  <a:cs typeface="Encode Sans Normal" charset="0"/>
                </a:rPr>
                <a:t> Planet 4-band image over Tuolumne Watershed, California, USA. © 2019 Planet Labs Inc., All Rights Reserved. 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2AF65A6-62A2-FB43-82C6-B2908173CD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770957" y="20440814"/>
            <a:ext cx="1113760" cy="795543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8849981-40C4-C94A-86A7-C29FBC6750FD}"/>
              </a:ext>
            </a:extLst>
          </p:cNvPr>
          <p:cNvGrpSpPr/>
          <p:nvPr/>
        </p:nvGrpSpPr>
        <p:grpSpPr>
          <a:xfrm>
            <a:off x="495169" y="15393320"/>
            <a:ext cx="9141250" cy="861774"/>
            <a:chOff x="495169" y="15817880"/>
            <a:chExt cx="9141250" cy="86177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CC0AA30-F2AB-604B-9687-8BC4A69F4CD9}"/>
                </a:ext>
              </a:extLst>
            </p:cNvPr>
            <p:cNvSpPr/>
            <p:nvPr/>
          </p:nvSpPr>
          <p:spPr>
            <a:xfrm>
              <a:off x="2184372" y="15817880"/>
              <a:ext cx="710512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latin typeface="Encode Sans Normal" charset="0"/>
                  <a:ea typeface="Encode Sans Normal" charset="0"/>
                  <a:cs typeface="Encode Sans Normal" charset="0"/>
                </a:rPr>
                <a:t>Tuolumne, CA, USA </a:t>
              </a:r>
              <a:r>
                <a:rPr lang="en-US" sz="1500" cap="small" dirty="0">
                  <a:latin typeface="Encode Sans Normal" charset="0"/>
                </a:rPr>
                <a:t>Snow class: Maritime / Alpine</a:t>
              </a:r>
              <a:endParaRPr lang="en-US" sz="1500" cap="small" dirty="0"/>
            </a:p>
            <a:p>
              <a:endParaRPr lang="en-US" sz="25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608F299-B360-1B48-80BC-AE24D7EE8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169" y="16292339"/>
              <a:ext cx="9141250" cy="0"/>
            </a:xfrm>
            <a:prstGeom prst="line">
              <a:avLst/>
            </a:prstGeom>
            <a:ln w="12700">
              <a:gradFill>
                <a:gsLst>
                  <a:gs pos="0">
                    <a:srgbClr val="4B3081"/>
                  </a:gs>
                  <a:gs pos="100000">
                    <a:srgbClr val="B7A57A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17C9B3A9-086B-824A-96B7-C70BDB7BF2A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-1" b="4368"/>
          <a:stretch/>
        </p:blipFill>
        <p:spPr>
          <a:xfrm>
            <a:off x="404180" y="18289222"/>
            <a:ext cx="6994657" cy="1864482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7208FED-3879-3441-8651-54F6209B4E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674" y="16201560"/>
            <a:ext cx="7036163" cy="1961211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82592-C08F-2541-BD4B-585B40493E90}"/>
              </a:ext>
            </a:extLst>
          </p:cNvPr>
          <p:cNvSpPr/>
          <p:nvPr/>
        </p:nvSpPr>
        <p:spPr>
          <a:xfrm>
            <a:off x="7471362" y="16179274"/>
            <a:ext cx="2165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Encode Sans Normal" charset="0"/>
              </a:rPr>
              <a:t>Good Performance </a:t>
            </a:r>
            <a:r>
              <a:rPr lang="en-US" sz="1800" dirty="0">
                <a:latin typeface="Encode Sans Normal" charset="0"/>
              </a:rPr>
              <a:t>in clearly-differentiable terrain. </a:t>
            </a:r>
            <a:endParaRPr lang="en-US" sz="18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D3C1A4A-AE9A-FE48-90FD-81B45FD3083C}"/>
              </a:ext>
            </a:extLst>
          </p:cNvPr>
          <p:cNvSpPr/>
          <p:nvPr/>
        </p:nvSpPr>
        <p:spPr>
          <a:xfrm>
            <a:off x="7471362" y="18246953"/>
            <a:ext cx="2165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Encode Sans Normal" charset="0"/>
              </a:rPr>
              <a:t>Needs Improvement</a:t>
            </a:r>
            <a:r>
              <a:rPr lang="en-US" sz="1800" dirty="0">
                <a:latin typeface="Encode Sans Normal" charset="0"/>
              </a:rPr>
              <a:t> in heavily-forested areas – model only finds gaps. </a:t>
            </a: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C83D0F-04F7-7141-8E25-FA5ABEAE798D}"/>
              </a:ext>
            </a:extLst>
          </p:cNvPr>
          <p:cNvGrpSpPr/>
          <p:nvPr/>
        </p:nvGrpSpPr>
        <p:grpSpPr>
          <a:xfrm>
            <a:off x="360947" y="15934420"/>
            <a:ext cx="7187018" cy="352101"/>
            <a:chOff x="360947" y="16004322"/>
            <a:chExt cx="7187018" cy="35210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BAA6F2-FFB8-434C-ABE3-36F02ECC0931}"/>
                </a:ext>
              </a:extLst>
            </p:cNvPr>
            <p:cNvSpPr/>
            <p:nvPr/>
          </p:nvSpPr>
          <p:spPr>
            <a:xfrm>
              <a:off x="360947" y="16004322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RGB Image</a:t>
              </a:r>
              <a:endParaRPr lang="en-US" sz="160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A5FCBFB-067D-B94B-AF16-60ED4ECA9E2A}"/>
                </a:ext>
              </a:extLst>
            </p:cNvPr>
            <p:cNvSpPr/>
            <p:nvPr/>
          </p:nvSpPr>
          <p:spPr>
            <a:xfrm>
              <a:off x="2893813" y="16012526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ASO Mask</a:t>
              </a:r>
              <a:endParaRPr lang="en-US" sz="1600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18655E8-64BB-AA45-926A-ECE2E754C6F6}"/>
                </a:ext>
              </a:extLst>
            </p:cNvPr>
            <p:cNvSpPr/>
            <p:nvPr/>
          </p:nvSpPr>
          <p:spPr>
            <a:xfrm>
              <a:off x="5382908" y="16017869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Model Prediction</a:t>
              </a:r>
              <a:endParaRPr lang="en-US" sz="1600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77763B42-E168-5B4A-B634-5AE1195583E4}"/>
              </a:ext>
            </a:extLst>
          </p:cNvPr>
          <p:cNvSpPr txBox="1"/>
          <p:nvPr/>
        </p:nvSpPr>
        <p:spPr>
          <a:xfrm>
            <a:off x="20434561" y="14302212"/>
            <a:ext cx="747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Encode Sans Normal" charset="0"/>
                <a:ea typeface="Encode Sans Normal" charset="0"/>
                <a:cs typeface="Encode Sans Normal" charset="0"/>
              </a:rPr>
              <a:t>Figure 5:</a:t>
            </a:r>
            <a:r>
              <a:rPr lang="en-US" sz="1200" dirty="0">
                <a:latin typeface="Encode Sans Normal" charset="0"/>
                <a:ea typeface="Encode Sans Normal" charset="0"/>
                <a:cs typeface="Encode Sans Normal" charset="0"/>
              </a:rPr>
              <a:t> Conceptual schematic of Amazon Web Services (AWS) based cloud workflow architecture, from imagery acquisition and preprocessing to machine learning. 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EEA23B42-2491-5547-9F17-4A7EA7C46FF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72781" y="14323536"/>
            <a:ext cx="2025693" cy="359628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0E95DC3-87F8-2248-91E3-4AF933A990D9}"/>
              </a:ext>
            </a:extLst>
          </p:cNvPr>
          <p:cNvGrpSpPr/>
          <p:nvPr/>
        </p:nvGrpSpPr>
        <p:grpSpPr>
          <a:xfrm>
            <a:off x="10086028" y="15397438"/>
            <a:ext cx="9141250" cy="477054"/>
            <a:chOff x="495169" y="15821998"/>
            <a:chExt cx="9141250" cy="477054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B64F331-C86C-9C4E-A7B5-10A6B4C186BA}"/>
                </a:ext>
              </a:extLst>
            </p:cNvPr>
            <p:cNvSpPr/>
            <p:nvPr/>
          </p:nvSpPr>
          <p:spPr>
            <a:xfrm>
              <a:off x="1363608" y="15821998"/>
              <a:ext cx="786452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latin typeface="Encode Sans Normal" charset="0"/>
                  <a:ea typeface="Encode Sans Normal" charset="0"/>
                  <a:cs typeface="Encode Sans Normal" charset="0"/>
                </a:rPr>
                <a:t>Grand Mesa, CO, USA </a:t>
              </a:r>
              <a:r>
                <a:rPr lang="en-US" sz="1500" cap="small" dirty="0">
                  <a:latin typeface="Encode Sans Normal" charset="0"/>
                </a:rPr>
                <a:t>Snow class: Continental</a:t>
              </a:r>
              <a:endParaRPr lang="en-US" sz="150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22357BD-D874-A84B-91F5-4B9D24DC2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169" y="16292339"/>
              <a:ext cx="9141250" cy="0"/>
            </a:xfrm>
            <a:prstGeom prst="line">
              <a:avLst/>
            </a:prstGeom>
            <a:ln w="12700">
              <a:gradFill>
                <a:gsLst>
                  <a:gs pos="0">
                    <a:srgbClr val="4B3081"/>
                  </a:gs>
                  <a:gs pos="100000">
                    <a:srgbClr val="B7A57A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FAFAE54-CA4E-9441-871E-13970B26B1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29976" y="16058563"/>
            <a:ext cx="7134335" cy="213671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CFF701C-CB82-9343-B22D-F77908B8EEF3}"/>
              </a:ext>
            </a:extLst>
          </p:cNvPr>
          <p:cNvGrpSpPr/>
          <p:nvPr/>
        </p:nvGrpSpPr>
        <p:grpSpPr>
          <a:xfrm>
            <a:off x="9965980" y="15905422"/>
            <a:ext cx="7187018" cy="352101"/>
            <a:chOff x="360947" y="16004322"/>
            <a:chExt cx="7187018" cy="35210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702C974-8363-2340-95F9-0BE784FB1279}"/>
                </a:ext>
              </a:extLst>
            </p:cNvPr>
            <p:cNvSpPr/>
            <p:nvPr/>
          </p:nvSpPr>
          <p:spPr>
            <a:xfrm>
              <a:off x="360947" y="16004322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RGB Image</a:t>
              </a:r>
              <a:endParaRPr lang="en-US" sz="16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013EBE-B0F5-4F47-B710-6F9ABA5FB2FF}"/>
                </a:ext>
              </a:extLst>
            </p:cNvPr>
            <p:cNvSpPr/>
            <p:nvPr/>
          </p:nvSpPr>
          <p:spPr>
            <a:xfrm>
              <a:off x="2893813" y="16012526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ASO Mask</a:t>
              </a:r>
              <a:endParaRPr lang="en-US" sz="16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225C3C-CD76-E748-B724-E5CD5DBC6CD1}"/>
                </a:ext>
              </a:extLst>
            </p:cNvPr>
            <p:cNvSpPr/>
            <p:nvPr/>
          </p:nvSpPr>
          <p:spPr>
            <a:xfrm>
              <a:off x="5382908" y="16017869"/>
              <a:ext cx="21650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Encode Sans Normal" charset="0"/>
                </a:rPr>
                <a:t>Model Prediction</a:t>
              </a:r>
              <a:endParaRPr lang="en-US" sz="16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218C848-8536-C242-9FC7-69D68ADC9E6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77311" y="18226171"/>
            <a:ext cx="7190042" cy="214064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DE72392-F0F5-074E-80F2-18DB40DAF03B}"/>
              </a:ext>
            </a:extLst>
          </p:cNvPr>
          <p:cNvSpPr/>
          <p:nvPr/>
        </p:nvSpPr>
        <p:spPr>
          <a:xfrm>
            <a:off x="17062221" y="16123330"/>
            <a:ext cx="2165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Encode Sans Normal" charset="0"/>
              </a:rPr>
              <a:t>Good Performance </a:t>
            </a:r>
            <a:r>
              <a:rPr lang="en-US" sz="1800" dirty="0">
                <a:latin typeface="Encode Sans Normal" charset="0"/>
              </a:rPr>
              <a:t>in clearly-differentiable terrain. </a:t>
            </a:r>
            <a:endParaRPr lang="en-US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66A14C5-5355-9243-8958-2C161C326707}"/>
              </a:ext>
            </a:extLst>
          </p:cNvPr>
          <p:cNvSpPr/>
          <p:nvPr/>
        </p:nvSpPr>
        <p:spPr>
          <a:xfrm>
            <a:off x="17062221" y="18328227"/>
            <a:ext cx="2165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Encode Sans Normal" charset="0"/>
              </a:rPr>
              <a:t>Surprisingly decent</a:t>
            </a:r>
            <a:r>
              <a:rPr lang="en-US" sz="1800" dirty="0">
                <a:latin typeface="Encode Sans Normal" charset="0"/>
              </a:rPr>
              <a:t> performance in forested areas. </a:t>
            </a:r>
            <a:endParaRPr lang="en-US" sz="18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268811-6AD8-414D-8418-E115761465F7}"/>
              </a:ext>
            </a:extLst>
          </p:cNvPr>
          <p:cNvSpPr/>
          <p:nvPr/>
        </p:nvSpPr>
        <p:spPr>
          <a:xfrm>
            <a:off x="17062221" y="19588418"/>
            <a:ext cx="216505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These results are from a model trained using a network pre-trained with Tuolumne data. </a:t>
            </a:r>
          </a:p>
        </p:txBody>
      </p:sp>
      <p:pic>
        <p:nvPicPr>
          <p:cNvPr id="82" name="Shape 61">
            <a:extLst>
              <a:ext uri="{FF2B5EF4-FFF2-40B4-BE49-F238E27FC236}">
                <a16:creationId xmlns:a16="http://schemas.microsoft.com/office/drawing/2014/main" id="{6E955797-4A0E-3145-969A-ED0C82CFBEF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00177" y="12679008"/>
            <a:ext cx="848500" cy="41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61">
            <a:extLst>
              <a:ext uri="{FF2B5EF4-FFF2-40B4-BE49-F238E27FC236}">
                <a16:creationId xmlns:a16="http://schemas.microsoft.com/office/drawing/2014/main" id="{3189A6C4-4A51-AF45-AE6F-7CF063F015D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3392" y="17706538"/>
            <a:ext cx="598491" cy="29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61">
            <a:extLst>
              <a:ext uri="{FF2B5EF4-FFF2-40B4-BE49-F238E27FC236}">
                <a16:creationId xmlns:a16="http://schemas.microsoft.com/office/drawing/2014/main" id="{9E3DB192-3C92-CB4E-946C-DA317C607D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600" y="18350298"/>
            <a:ext cx="598491" cy="29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61">
            <a:extLst>
              <a:ext uri="{FF2B5EF4-FFF2-40B4-BE49-F238E27FC236}">
                <a16:creationId xmlns:a16="http://schemas.microsoft.com/office/drawing/2014/main" id="{B1928C8D-6980-5848-9B09-A127392ECE2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03828" y="19848639"/>
            <a:ext cx="598491" cy="29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61">
            <a:extLst>
              <a:ext uri="{FF2B5EF4-FFF2-40B4-BE49-F238E27FC236}">
                <a16:creationId xmlns:a16="http://schemas.microsoft.com/office/drawing/2014/main" id="{184E75C5-E671-6345-A62A-CEF29C12CF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16" y="17754912"/>
            <a:ext cx="598491" cy="29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61">
            <a:extLst>
              <a:ext uri="{FF2B5EF4-FFF2-40B4-BE49-F238E27FC236}">
                <a16:creationId xmlns:a16="http://schemas.microsoft.com/office/drawing/2014/main" id="{A99E9820-7587-4143-89FF-68EC7725FAF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600" y="19841643"/>
            <a:ext cx="598491" cy="2925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8B0EAA8D-3A7D-574D-8C3E-2B78F08EF89F}"/>
              </a:ext>
            </a:extLst>
          </p:cNvPr>
          <p:cNvSpPr txBox="1"/>
          <p:nvPr/>
        </p:nvSpPr>
        <p:spPr>
          <a:xfrm>
            <a:off x="19509743" y="15512323"/>
            <a:ext cx="10476189" cy="4715202"/>
          </a:xfrm>
          <a:prstGeom prst="rect">
            <a:avLst/>
          </a:prstGeom>
          <a:solidFill>
            <a:schemeClr val="lt1"/>
          </a:solidFill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19456" tIns="146304" rIns="219456" bIns="146304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>
                <a:latin typeface="Encode Sans Normal" charset="0"/>
                <a:ea typeface="Encode Sans Normal" charset="0"/>
                <a:cs typeface="Encode Sans Normal" charset="0"/>
              </a:rPr>
              <a:t>Conclusions &amp; Next Steps</a:t>
            </a:r>
            <a:endParaRPr lang="en-US" sz="2880" b="1" dirty="0">
              <a:latin typeface="Encode Sans Normal Light" charset="0"/>
              <a:ea typeface="Encode Sans Normal" charset="0"/>
              <a:cs typeface="Encode Sans Normal" charset="0"/>
            </a:endParaRPr>
          </a:p>
          <a:p>
            <a:pPr marL="334324" indent="-338328">
              <a:lnSpc>
                <a:spcPts val="34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We can </a:t>
            </a: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use these trained CNN models</a:t>
            </a: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 to build snow masks from Planet imagery. </a:t>
            </a:r>
          </a:p>
          <a:p>
            <a:pPr marL="334324" indent="-338328">
              <a:lnSpc>
                <a:spcPts val="34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This result paves the way for 3m, ~daily snow masks during the ablation period, which is </a:t>
            </a:r>
            <a:r>
              <a:rPr lang="en-US" sz="2500" b="1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invaluable data for mountain ecology and hydrology research. </a:t>
            </a:r>
          </a:p>
          <a:p>
            <a:pPr marL="334324" indent="-338328">
              <a:lnSpc>
                <a:spcPts val="3400"/>
              </a:lnSpc>
              <a:buFont typeface="Apple Color Emoji" pitchFamily="2" charset="0"/>
              <a:buChar char="🛰"/>
            </a:pPr>
            <a:r>
              <a:rPr lang="en-US" sz="25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Several research questions follow: </a:t>
            </a:r>
          </a:p>
          <a:p>
            <a:pPr marL="713232" lvl="1" indent="-33832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2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How does model performance vary across regions and land-cover types?</a:t>
            </a:r>
          </a:p>
          <a:p>
            <a:pPr marL="713232" lvl="1" indent="-338328">
              <a:lnSpc>
                <a:spcPts val="3200"/>
              </a:lnSpc>
              <a:buFont typeface="Apple Color Emoji" pitchFamily="2" charset="0"/>
              <a:buChar char="🛰"/>
            </a:pPr>
            <a:r>
              <a:rPr lang="en-US" sz="2200" dirty="0">
                <a:latin typeface="Encode Sans Normal Light" panose="02000000000000000000" pitchFamily="2" charset="77"/>
                <a:ea typeface="Encode Sans Normal Light" charset="0"/>
                <a:cs typeface="Encode Sans Normal Light" charset="0"/>
              </a:rPr>
              <a:t>Can models be used in regions other than the one on which they were trained?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752264-7CBA-D44A-B330-82F299D6A3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305967" y="9175828"/>
            <a:ext cx="9988426" cy="52712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61F781-EB04-4C4E-AC72-909DD4221E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991857" y="3063545"/>
            <a:ext cx="4720960" cy="38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19065</TotalTime>
  <Words>538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Apple Color Emoji</vt:lpstr>
      <vt:lpstr>Arial</vt:lpstr>
      <vt:lpstr>Calibri</vt:lpstr>
      <vt:lpstr>Calibri Light</vt:lpstr>
      <vt:lpstr>Courier New</vt:lpstr>
      <vt:lpstr>Encode Sans Normal</vt:lpstr>
      <vt:lpstr>Encode Sans Normal ExtraBold</vt:lpstr>
      <vt:lpstr>Encode Sans Normal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F. Cannistra</dc:creator>
  <cp:lastModifiedBy>Anthony F. Cannistra</cp:lastModifiedBy>
  <cp:revision>150</cp:revision>
  <cp:lastPrinted>2019-09-05T20:02:38Z</cp:lastPrinted>
  <dcterms:created xsi:type="dcterms:W3CDTF">2017-12-04T17:13:12Z</dcterms:created>
  <dcterms:modified xsi:type="dcterms:W3CDTF">2019-09-05T20:26:50Z</dcterms:modified>
</cp:coreProperties>
</file>